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36"/>
  </p:notesMasterIdLst>
  <p:handoutMasterIdLst>
    <p:handoutMasterId r:id="rId37"/>
  </p:handoutMasterIdLst>
  <p:sldIdLst>
    <p:sldId id="406" r:id="rId2"/>
    <p:sldId id="565" r:id="rId3"/>
    <p:sldId id="393" r:id="rId4"/>
    <p:sldId id="413" r:id="rId5"/>
    <p:sldId id="541" r:id="rId6"/>
    <p:sldId id="542" r:id="rId7"/>
    <p:sldId id="543" r:id="rId8"/>
    <p:sldId id="544" r:id="rId9"/>
    <p:sldId id="545" r:id="rId10"/>
    <p:sldId id="546" r:id="rId11"/>
    <p:sldId id="399" r:id="rId12"/>
    <p:sldId id="520" r:id="rId13"/>
    <p:sldId id="547" r:id="rId14"/>
    <p:sldId id="548" r:id="rId15"/>
    <p:sldId id="549" r:id="rId16"/>
    <p:sldId id="550" r:id="rId17"/>
    <p:sldId id="551" r:id="rId18"/>
    <p:sldId id="570" r:id="rId19"/>
    <p:sldId id="552" r:id="rId20"/>
    <p:sldId id="555" r:id="rId21"/>
    <p:sldId id="553" r:id="rId22"/>
    <p:sldId id="554" r:id="rId23"/>
    <p:sldId id="397" r:id="rId24"/>
    <p:sldId id="567" r:id="rId25"/>
    <p:sldId id="556" r:id="rId26"/>
    <p:sldId id="557" r:id="rId27"/>
    <p:sldId id="559" r:id="rId28"/>
    <p:sldId id="560" r:id="rId29"/>
    <p:sldId id="561" r:id="rId30"/>
    <p:sldId id="568" r:id="rId31"/>
    <p:sldId id="569" r:id="rId32"/>
    <p:sldId id="562" r:id="rId33"/>
    <p:sldId id="563" r:id="rId34"/>
    <p:sldId id="564" r:id="rId35"/>
  </p:sldIdLst>
  <p:sldSz cx="9144000" cy="5143500" type="screen16x9"/>
  <p:notesSz cx="6858000" cy="9947275"/>
  <p:custDataLst>
    <p:tags r:id="rId38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00E0E22-0A14-484D-960B-61CA81434618}">
          <p14:sldIdLst>
            <p14:sldId id="406"/>
            <p14:sldId id="565"/>
            <p14:sldId id="393"/>
            <p14:sldId id="413"/>
            <p14:sldId id="541"/>
            <p14:sldId id="542"/>
            <p14:sldId id="543"/>
            <p14:sldId id="544"/>
            <p14:sldId id="545"/>
            <p14:sldId id="546"/>
            <p14:sldId id="399"/>
            <p14:sldId id="520"/>
            <p14:sldId id="547"/>
            <p14:sldId id="548"/>
            <p14:sldId id="549"/>
            <p14:sldId id="550"/>
            <p14:sldId id="551"/>
            <p14:sldId id="570"/>
            <p14:sldId id="552"/>
            <p14:sldId id="555"/>
            <p14:sldId id="553"/>
            <p14:sldId id="554"/>
            <p14:sldId id="397"/>
            <p14:sldId id="567"/>
            <p14:sldId id="556"/>
            <p14:sldId id="557"/>
            <p14:sldId id="559"/>
            <p14:sldId id="560"/>
            <p14:sldId id="561"/>
            <p14:sldId id="568"/>
            <p14:sldId id="569"/>
            <p14:sldId id="562"/>
            <p14:sldId id="563"/>
            <p14:sldId id="5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89F8"/>
    <a:srgbClr val="66CCFF"/>
    <a:srgbClr val="DAEAFE"/>
    <a:srgbClr val="FF9933"/>
    <a:srgbClr val="FFCCCC"/>
    <a:srgbClr val="CC0000"/>
    <a:srgbClr val="FFCC00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59" autoAdjust="0"/>
    <p:restoredTop sz="94658" autoAdjust="0"/>
  </p:normalViewPr>
  <p:slideViewPr>
    <p:cSldViewPr>
      <p:cViewPr varScale="1">
        <p:scale>
          <a:sx n="175" d="100"/>
          <a:sy n="175" d="100"/>
        </p:scale>
        <p:origin x="896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2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B6C0AAD1-B8BD-43C4-AD38-276847129620}" type="datetimeFigureOut">
              <a:rPr lang="zh-CN" altLang="en-US"/>
              <a:pPr>
                <a:defRPr/>
              </a:pPr>
              <a:t>2024/5/14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80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80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0BA62DDB-11EA-4788-AF0F-7A6A5D599C3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971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tiff>
</file>

<file path=ppt/media/image23.tiff>
</file>

<file path=ppt/media/image24.tif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63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" y="746125"/>
            <a:ext cx="6629400" cy="37306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724400"/>
            <a:ext cx="5029200" cy="447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50388"/>
            <a:ext cx="29718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9450388"/>
            <a:ext cx="29718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F4BA8F3-2950-4F7A-BE7D-4437F2E998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41444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796539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92860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5872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89377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6201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333124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6043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51557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516204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7745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4BA8F3-2950-4F7A-BE7D-4437F2E99851}" type="slidenum">
              <a:rPr lang="en-US" altLang="zh-CN" smtClean="0"/>
              <a:pPr>
                <a:defRPr/>
              </a:pPr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6689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99DB6B-E7DD-415D-961B-A7410E17116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10823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457200"/>
            <a:ext cx="1943100" cy="4114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5676900" cy="4114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9D073A-28EE-4E22-9680-B0A749E43FD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7770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5715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1485900"/>
            <a:ext cx="7772400" cy="30861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7EA514-5EC4-4B8F-B844-830A1FD3682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7660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BF0301-FBDB-4E89-B192-2AF1C4C5DE9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01763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678D6E-3735-43A5-A689-D1D8D71630F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74644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D8C20A-A0FF-4A43-AA14-B3BFDFA668B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33617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485900"/>
            <a:ext cx="3810000" cy="3086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5900"/>
            <a:ext cx="3810000" cy="3086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60E153-589B-49CD-938F-A868FCBE6A8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23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4F76ED-B896-4459-B045-DAAC3E3CB47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6065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C97CA6-C042-4E1C-956E-75FF792D260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02761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E1B5B9-5344-4E86-8C14-E1121558858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72598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95CA8B-3DA5-4614-9364-75A1AFB738A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335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A7A9D5-32E7-4945-9EE4-3478F3229C1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43693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0">
          <a:gsLst>
            <a:gs pos="0">
              <a:srgbClr val="0099FF"/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535782"/>
            <a:ext cx="77724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53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553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53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6300"/>
            <a:ext cx="19050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A0BE1C80-7C89-4E65-ADA3-CE4D166211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Text Box 7"/>
          <p:cNvSpPr txBox="1">
            <a:spLocks noChangeArrowheads="1"/>
          </p:cNvSpPr>
          <p:nvPr/>
        </p:nvSpPr>
        <p:spPr bwMode="auto">
          <a:xfrm>
            <a:off x="-9525" y="4681835"/>
            <a:ext cx="9144000" cy="461665"/>
          </a:xfrm>
          <a:prstGeom prst="rect">
            <a:avLst/>
          </a:prstGeom>
          <a:gradFill rotWithShape="0">
            <a:gsLst>
              <a:gs pos="0">
                <a:srgbClr val="004776"/>
              </a:gs>
              <a:gs pos="50000">
                <a:srgbClr val="0099FF"/>
              </a:gs>
              <a:gs pos="100000">
                <a:srgbClr val="004776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Java</a:t>
            </a:r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面向对象程序设计</a:t>
            </a:r>
          </a:p>
        </p:txBody>
      </p:sp>
      <p:pic>
        <p:nvPicPr>
          <p:cNvPr id="1032" name="Picture 8" descr="Copy (2) of backup">
            <a:hlinkClick r:id="" action="ppaction://hlinkshowjump?jump=previousslide"/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4808220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 descr="Copy (2) of nextup">
            <a:hlinkClick r:id="" action="ppaction://hlinkshowjump?jump=nextslide"/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3475" y="4821138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0" descr="restart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8825" y="4821138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1" descr="001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451"/>
            <a:ext cx="9144000" cy="364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677856"/>
            <a:ext cx="465644" cy="46564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000" b="1">
          <a:solidFill>
            <a:srgbClr val="CC0000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huajiang@ynu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7%BD%91%E7%BB%9C%E9%80%9A%E4%BF%A1/9636548" TargetMode="External"/><Relationship Id="rId2" Type="http://schemas.openxmlformats.org/officeDocument/2006/relationships/hyperlink" Target="https://baike.baidu.com/item/%E7%BB%BC%E5%90%88%E5%B8%83%E7%BA%BF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eg"/><Relationship Id="rId5" Type="http://schemas.openxmlformats.org/officeDocument/2006/relationships/hyperlink" Target="https://baike.baidu.com/item/%E8%87%AA%E5%8A%A8%E6%8E%A7%E5%88%B6%E6%8A%80%E6%9C%AF/3288199" TargetMode="External"/><Relationship Id="rId4" Type="http://schemas.openxmlformats.org/officeDocument/2006/relationships/hyperlink" Target="https://baike.baidu.com/item/%E5%AE%89%E5%85%A8%E9%98%B2%E8%8C%83%E6%8A%80%E6%9C%AF/110546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0099FF"/>
            </a:gs>
            <a:gs pos="29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107504" y="1923678"/>
            <a:ext cx="9144000" cy="72008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rgbClr val="CC0000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r>
              <a:rPr lang="zh-CN" altLang="en-US" sz="3600" b="0" kern="0" dirty="0">
                <a:solidFill>
                  <a:srgbClr val="2D499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内部类、</a:t>
            </a:r>
            <a:r>
              <a:rPr lang="en-US" altLang="zh-CN" sz="3600" b="0" kern="0" dirty="0">
                <a:solidFill>
                  <a:srgbClr val="2D499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Lambda</a:t>
            </a:r>
            <a:r>
              <a:rPr lang="zh-CN" altLang="en-US" sz="3600" b="0" kern="0" dirty="0">
                <a:solidFill>
                  <a:srgbClr val="2D499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表达式与匿名类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50D3B37-026A-5704-4C58-88E77F39EEB6}"/>
              </a:ext>
            </a:extLst>
          </p:cNvPr>
          <p:cNvSpPr txBox="1"/>
          <p:nvPr/>
        </p:nvSpPr>
        <p:spPr>
          <a:xfrm>
            <a:off x="2468699" y="3507854"/>
            <a:ext cx="420660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江  华</a:t>
            </a:r>
            <a:endParaRPr kumimoji="1" lang="en-US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algn="ctr"/>
            <a:r>
              <a:rPr kumimoji="1" lang="en-US" altLang="zh-CN" sz="2000" dirty="0">
                <a:solidFill>
                  <a:srgbClr val="7030A0"/>
                </a:solidFill>
                <a:latin typeface="Helvetica" pitchFamily="2" charset="0"/>
                <a:ea typeface="SimHei" panose="02010609060101010101" pitchFamily="49" charset="-122"/>
                <a:hlinkClick r:id="rId3"/>
              </a:rPr>
              <a:t>huajiang@ynu.edu.cn</a:t>
            </a:r>
            <a:endParaRPr kumimoji="1" lang="en-US" altLang="zh-CN" sz="2000" dirty="0">
              <a:solidFill>
                <a:srgbClr val="7030A0"/>
              </a:solidFill>
              <a:latin typeface="Helvetica" pitchFamily="2" charset="0"/>
              <a:ea typeface="SimHei" panose="02010609060101010101" pitchFamily="49" charset="-122"/>
            </a:endParaRPr>
          </a:p>
          <a:p>
            <a:pPr algn="ctr"/>
            <a:endParaRPr kumimoji="1" lang="en-US" altLang="zh-CN" sz="2000" dirty="0">
              <a:solidFill>
                <a:srgbClr val="7030A0"/>
              </a:solidFill>
              <a:latin typeface="Helvetica" pitchFamily="2" charset="0"/>
              <a:ea typeface="SimHei" panose="02010609060101010101" pitchFamily="49" charset="-122"/>
            </a:endParaRPr>
          </a:p>
          <a:p>
            <a:pPr algn="ctr"/>
            <a:r>
              <a:rPr kumimoji="1" lang="zh-CN" altLang="en-US" b="1" dirty="0">
                <a:latin typeface="SimHei" panose="02010609060101010101" pitchFamily="49" charset="-122"/>
                <a:ea typeface="SimHei" panose="02010609060101010101" pitchFamily="49" charset="-122"/>
              </a:rPr>
              <a:t>云南大学软件学院人工智能系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835283C-1FE5-2E21-9CAD-9444C6D5A8C1}"/>
              </a:ext>
            </a:extLst>
          </p:cNvPr>
          <p:cNvSpPr txBox="1"/>
          <p:nvPr/>
        </p:nvSpPr>
        <p:spPr>
          <a:xfrm>
            <a:off x="1940509" y="413251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SimHei" panose="02010609060101010101" pitchFamily="49" charset="-122"/>
                <a:ea typeface="SimHei" panose="02010609060101010101" pitchFamily="49" charset="-122"/>
              </a:rPr>
              <a:t>面向对象程序设计与实践</a:t>
            </a:r>
          </a:p>
        </p:txBody>
      </p:sp>
    </p:spTree>
    <p:extLst>
      <p:ext uri="{BB962C8B-B14F-4D97-AF65-F5344CB8AC3E}">
        <p14:creationId xmlns:p14="http://schemas.microsoft.com/office/powerpoint/2010/main" val="25134260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323528" y="483518"/>
            <a:ext cx="8640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智能电器接口 </a:t>
            </a:r>
            <a:r>
              <a:rPr lang="en-US" altLang="zh-CN" dirty="0"/>
              <a:t>e-appliances</a:t>
            </a:r>
            <a:r>
              <a:rPr lang="zh-CN" altLang="en-US" dirty="0"/>
              <a:t> </a:t>
            </a:r>
            <a:endParaRPr kumimoji="1" lang="en-US" altLang="zh-CN" dirty="0">
              <a:latin typeface="+mn-ea"/>
              <a:ea typeface="+mn-ea"/>
            </a:endParaRPr>
          </a:p>
          <a:p>
            <a:endParaRPr kumimoji="1" lang="en-US" altLang="zh-CN" dirty="0"/>
          </a:p>
          <a:p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BF5509-003D-8546-B577-FAFE3CA670DD}"/>
              </a:ext>
            </a:extLst>
          </p:cNvPr>
          <p:cNvSpPr txBox="1"/>
          <p:nvPr/>
        </p:nvSpPr>
        <p:spPr>
          <a:xfrm>
            <a:off x="395536" y="1275606"/>
            <a:ext cx="355738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通过接口可以：</a:t>
            </a:r>
            <a:endParaRPr kumimoji="1" lang="en-US" altLang="zh-CN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zh-CN" altLang="en-US" sz="2000" dirty="0"/>
              <a:t>获得电器的名称</a:t>
            </a:r>
            <a:endParaRPr lang="en-US" altLang="zh-CN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kumimoji="1" lang="zh-CN" altLang="en-US" sz="2000" dirty="0"/>
              <a:t>获得电器的序列号；</a:t>
            </a:r>
            <a:endParaRPr kumimoji="1" lang="en-US" altLang="zh-CN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zh-CN" altLang="en-US" sz="2000" dirty="0"/>
              <a:t>获得电器的生产日期；</a:t>
            </a:r>
            <a:endParaRPr lang="en-US" altLang="zh-CN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kumimoji="1" lang="zh-CN" altLang="en-US" sz="2000" dirty="0"/>
              <a:t>开启电器；</a:t>
            </a:r>
            <a:endParaRPr kumimoji="1" lang="en-US" altLang="zh-CN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zh-CN" altLang="en-US" sz="2000" dirty="0"/>
              <a:t>关闭电器；</a:t>
            </a:r>
            <a:endParaRPr lang="en-US" altLang="zh-CN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kumimoji="1" lang="zh-CN" altLang="en-US" sz="2000" dirty="0"/>
              <a:t>电器自检；</a:t>
            </a:r>
            <a:endParaRPr kumimoji="1" lang="en-US" altLang="zh-CN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zh-CN" altLang="en-US" sz="2000" dirty="0"/>
              <a:t>启动电器；</a:t>
            </a:r>
            <a:endParaRPr lang="en-US" altLang="zh-CN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kumimoji="1" lang="en-US" altLang="zh-CN" sz="2000" dirty="0"/>
              <a:t>….</a:t>
            </a:r>
            <a:endParaRPr kumimoji="1" lang="zh-CN" altLang="en-US" sz="20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3D1F378-1CC1-264E-A950-C0F36F312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729" y="1460129"/>
            <a:ext cx="4916786" cy="249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05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323528" y="483518"/>
            <a:ext cx="8640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实现智能电器接口的电视</a:t>
            </a:r>
            <a:endParaRPr kumimoji="1" lang="en-US" altLang="zh-CN" dirty="0"/>
          </a:p>
          <a:p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FB0967B-D454-794C-9A4D-7CB2A2D4302F}"/>
              </a:ext>
            </a:extLst>
          </p:cNvPr>
          <p:cNvSpPr txBox="1"/>
          <p:nvPr/>
        </p:nvSpPr>
        <p:spPr>
          <a:xfrm>
            <a:off x="5388449" y="3053468"/>
            <a:ext cx="35040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行业标准：家电都应该实现</a:t>
            </a:r>
            <a:r>
              <a:rPr kumimoji="1" lang="en-US" altLang="zh-CN" dirty="0" err="1"/>
              <a:t>IEappliance</a:t>
            </a:r>
            <a:r>
              <a:rPr kumimoji="1" lang="zh-CN" altLang="en-US" dirty="0"/>
              <a:t>接口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388776-0D74-5E44-AFF2-C01557FF0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135" y="1224414"/>
            <a:ext cx="3146247" cy="160451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539094A-CFEA-7144-9BFD-8C683D90D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011" y="1314515"/>
            <a:ext cx="4575168" cy="314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323528" y="483518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可以控制家电的</a:t>
            </a:r>
            <a:r>
              <a:rPr lang="en-US" altLang="zh-CN" dirty="0"/>
              <a:t>APP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80B8C64-4E07-9643-86AE-0B26F1B50B8B}"/>
              </a:ext>
            </a:extLst>
          </p:cNvPr>
          <p:cNvSpPr txBox="1"/>
          <p:nvPr/>
        </p:nvSpPr>
        <p:spPr>
          <a:xfrm>
            <a:off x="5220072" y="2970985"/>
            <a:ext cx="3651325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1800" dirty="0">
                <a:latin typeface="+mn-ea"/>
                <a:ea typeface="+mn-ea"/>
              </a:rPr>
              <a:t>类</a:t>
            </a:r>
            <a:r>
              <a:rPr lang="en-US" altLang="zh-CN" sz="1800" dirty="0" err="1">
                <a:latin typeface="+mn-ea"/>
                <a:ea typeface="+mn-ea"/>
              </a:rPr>
              <a:t>EappController</a:t>
            </a:r>
            <a:r>
              <a:rPr lang="zh-CN" altLang="en-US" sz="1800" dirty="0">
                <a:latin typeface="+mn-ea"/>
                <a:ea typeface="+mn-ea"/>
              </a:rPr>
              <a:t>只与</a:t>
            </a:r>
            <a:r>
              <a:rPr kumimoji="1" lang="zh-CN" altLang="en-US" sz="1800" dirty="0">
                <a:latin typeface="+mn-ea"/>
                <a:ea typeface="+mn-ea"/>
              </a:rPr>
              <a:t>接口</a:t>
            </a:r>
            <a:r>
              <a:rPr kumimoji="1" lang="en-US" altLang="zh-CN" sz="1800" dirty="0" err="1">
                <a:latin typeface="+mn-ea"/>
                <a:ea typeface="+mn-ea"/>
              </a:rPr>
              <a:t>Eappliance</a:t>
            </a:r>
            <a:r>
              <a:rPr kumimoji="1" lang="zh-CN" altLang="en-US" sz="1800" dirty="0">
                <a:latin typeface="+mn-ea"/>
                <a:ea typeface="+mn-ea"/>
              </a:rPr>
              <a:t>关联，</a:t>
            </a:r>
            <a:endParaRPr kumimoji="1" lang="en-US" altLang="zh-CN" sz="1800" dirty="0">
              <a:latin typeface="+mn-ea"/>
              <a:ea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1800" dirty="0">
                <a:latin typeface="+mn-ea"/>
                <a:ea typeface="+mn-ea"/>
              </a:rPr>
              <a:t>所有实现</a:t>
            </a:r>
            <a:r>
              <a:rPr lang="en-US" altLang="zh-CN" sz="1800" dirty="0" err="1">
                <a:latin typeface="+mn-ea"/>
                <a:ea typeface="+mn-ea"/>
              </a:rPr>
              <a:t>Eappliance</a:t>
            </a:r>
            <a:r>
              <a:rPr lang="zh-CN" altLang="en-US" sz="1800" dirty="0">
                <a:latin typeface="+mn-ea"/>
                <a:ea typeface="+mn-ea"/>
              </a:rPr>
              <a:t>接口的电器都可以被它控制。</a:t>
            </a:r>
            <a:endParaRPr kumimoji="1" lang="zh-CN" altLang="en-US" sz="1800" dirty="0">
              <a:latin typeface="+mn-ea"/>
              <a:ea typeface="+mn-ea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72F57E9-B9AA-4B46-9758-FE3791BEF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49" y="992480"/>
            <a:ext cx="4317224" cy="3579862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7C59715C-0273-4242-9379-4D675222B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1161067"/>
            <a:ext cx="3348732" cy="161878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E313861-E014-5956-C6C6-BC82050E4C04}"/>
              </a:ext>
            </a:extLst>
          </p:cNvPr>
          <p:cNvSpPr txBox="1"/>
          <p:nvPr/>
        </p:nvSpPr>
        <p:spPr>
          <a:xfrm>
            <a:off x="660270" y="4557393"/>
            <a:ext cx="8236998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u"/>
            </a:pPr>
            <a:r>
              <a:rPr lang="zh-CN" altLang="en-US" dirty="0">
                <a:latin typeface="+mn-ea"/>
              </a:rPr>
              <a:t>新的电器，只要</a:t>
            </a:r>
            <a:r>
              <a:rPr lang="en-US" altLang="zh-CN" u="sng" dirty="0">
                <a:latin typeface="+mn-ea"/>
              </a:rPr>
              <a:t>                </a:t>
            </a:r>
            <a:r>
              <a:rPr lang="en-US" altLang="zh-CN" dirty="0">
                <a:latin typeface="+mn-ea"/>
              </a:rPr>
              <a:t>  ,</a:t>
            </a:r>
            <a:r>
              <a:rPr lang="zh-CN" altLang="en-US" dirty="0">
                <a:latin typeface="+mn-ea"/>
              </a:rPr>
              <a:t> 都可以被</a:t>
            </a:r>
            <a:r>
              <a:rPr lang="en-US" altLang="zh-CN" dirty="0" err="1">
                <a:latin typeface="+mn-ea"/>
              </a:rPr>
              <a:t>EappController</a:t>
            </a:r>
            <a:r>
              <a:rPr lang="zh-CN" altLang="en-US" dirty="0">
                <a:latin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10026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276244" y="312792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重构智能家电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72FDB6C-38A0-884F-98FA-A7309B2A79C6}"/>
              </a:ext>
            </a:extLst>
          </p:cNvPr>
          <p:cNvSpPr txBox="1"/>
          <p:nvPr/>
        </p:nvSpPr>
        <p:spPr>
          <a:xfrm>
            <a:off x="306516" y="1347614"/>
            <a:ext cx="49135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sz="1800" dirty="0"/>
              <a:t>定义一个抽象基类</a:t>
            </a:r>
            <a:r>
              <a:rPr lang="en-US" altLang="zh-CN" sz="1800" dirty="0" err="1"/>
              <a:t>Eappliance</a:t>
            </a:r>
            <a:endParaRPr lang="en-US" altLang="zh-CN" sz="1800" dirty="0"/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1800" dirty="0"/>
              <a:t>定义一个接口</a:t>
            </a:r>
            <a:r>
              <a:rPr kumimoji="1" lang="en-US" altLang="zh-CN" sz="1800" dirty="0" err="1"/>
              <a:t>IController</a:t>
            </a:r>
            <a:r>
              <a:rPr kumimoji="1" lang="zh-CN" altLang="en-US" sz="1800" dirty="0"/>
              <a:t>用于智能控制</a:t>
            </a:r>
            <a:endParaRPr kumimoji="1" lang="en-US" altLang="zh-CN" sz="1800" dirty="0"/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1800" dirty="0"/>
              <a:t>基类定义抽象的</a:t>
            </a:r>
            <a:r>
              <a:rPr lang="en-US" altLang="zh-CN" sz="1800" dirty="0" err="1"/>
              <a:t>getController</a:t>
            </a:r>
            <a:r>
              <a:rPr lang="zh-CN" altLang="en-US" sz="1800" dirty="0"/>
              <a:t>方法，返回一个实现</a:t>
            </a:r>
            <a:r>
              <a:rPr lang="en-US" altLang="zh-CN" sz="1800" dirty="0" err="1"/>
              <a:t>IController</a:t>
            </a:r>
            <a:r>
              <a:rPr lang="zh-CN" altLang="en-US" sz="1800" dirty="0"/>
              <a:t>接口的控制器对象</a:t>
            </a:r>
            <a:endParaRPr lang="en-US" altLang="zh-CN" sz="1800" dirty="0"/>
          </a:p>
          <a:p>
            <a:pPr marL="342900" indent="-342900">
              <a:buFont typeface="Wingdings" pitchFamily="2" charset="2"/>
              <a:buChar char="Ø"/>
            </a:pPr>
            <a:r>
              <a:rPr lang="zh-CN" altLang="en-US" sz="1800" dirty="0"/>
              <a:t>具体的电器重写</a:t>
            </a:r>
            <a:r>
              <a:rPr lang="en-US" altLang="zh-CN" sz="1800" dirty="0" err="1"/>
              <a:t>getController</a:t>
            </a:r>
            <a:r>
              <a:rPr lang="zh-CN" altLang="en-US" sz="1800" dirty="0"/>
              <a:t>方法，返回自己的控制器实现。</a:t>
            </a:r>
            <a:endParaRPr lang="en-US" altLang="zh-CN" sz="1800" dirty="0"/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1800" dirty="0"/>
              <a:t>手机</a:t>
            </a:r>
            <a:r>
              <a:rPr kumimoji="1" lang="en-US" altLang="zh-CN" sz="1800" dirty="0"/>
              <a:t>APP</a:t>
            </a:r>
            <a:r>
              <a:rPr kumimoji="1" lang="zh-CN" altLang="en-US" sz="1800" dirty="0"/>
              <a:t> </a:t>
            </a:r>
            <a:r>
              <a:rPr kumimoji="1" lang="en-US" altLang="zh-CN" sz="1800" dirty="0" err="1"/>
              <a:t>EappController</a:t>
            </a:r>
            <a:r>
              <a:rPr kumimoji="1" lang="zh-CN" altLang="en-US" sz="1800" dirty="0"/>
              <a:t>针对基类</a:t>
            </a:r>
            <a:r>
              <a:rPr lang="en-US" altLang="zh-CN" sz="1800" dirty="0" err="1"/>
              <a:t>Eappliance</a:t>
            </a:r>
            <a:r>
              <a:rPr kumimoji="1" lang="zh-CN" altLang="en-US" sz="1800" dirty="0"/>
              <a:t>和接口</a:t>
            </a:r>
            <a:r>
              <a:rPr lang="en-US" altLang="zh-CN" sz="1800" dirty="0" err="1"/>
              <a:t>IController</a:t>
            </a:r>
            <a:r>
              <a:rPr kumimoji="1" lang="zh-CN" altLang="en-US" sz="1800" dirty="0"/>
              <a:t>编程。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31FF5BD-8155-2348-ABCF-77E15CE1B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677" y="1203598"/>
            <a:ext cx="3927005" cy="317118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245CD10-0D65-1F46-BC6B-9DA44ED5F446}"/>
              </a:ext>
            </a:extLst>
          </p:cNvPr>
          <p:cNvSpPr txBox="1"/>
          <p:nvPr/>
        </p:nvSpPr>
        <p:spPr>
          <a:xfrm>
            <a:off x="168318" y="4329799"/>
            <a:ext cx="83167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每个电器对象提供一个控制器对象（</a:t>
            </a:r>
            <a:r>
              <a:rPr lang="zh-CN" altLang="en-US" sz="2000" dirty="0"/>
              <a:t>实现</a:t>
            </a:r>
            <a:r>
              <a:rPr lang="en-US" altLang="zh-CN" sz="2000" dirty="0" err="1"/>
              <a:t>IController</a:t>
            </a:r>
            <a:r>
              <a:rPr lang="en-US" altLang="zh-CN" sz="2000" dirty="0"/>
              <a:t> </a:t>
            </a:r>
            <a:r>
              <a:rPr lang="zh-CN" altLang="en-US" sz="2000" dirty="0"/>
              <a:t>接口的内部类对象</a:t>
            </a:r>
            <a:r>
              <a:rPr kumimoji="1" lang="zh-CN" altLang="en-US" sz="2000" dirty="0"/>
              <a:t>）</a:t>
            </a:r>
            <a:endParaRPr kumimoji="1" lang="en-US" altLang="zh-CN" sz="2000" dirty="0"/>
          </a:p>
          <a:p>
            <a:r>
              <a:rPr kumimoji="1" lang="zh-CN" altLang="en-US" sz="2000" dirty="0"/>
              <a:t>来实现控制功能。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F230FC7-FFFE-CBFC-E262-E2B03895A3AB}"/>
              </a:ext>
            </a:extLst>
          </p:cNvPr>
          <p:cNvSpPr/>
          <p:nvPr/>
        </p:nvSpPr>
        <p:spPr bwMode="auto">
          <a:xfrm>
            <a:off x="6379178" y="430990"/>
            <a:ext cx="2088232" cy="357212"/>
          </a:xfrm>
          <a:prstGeom prst="rect">
            <a:avLst/>
          </a:prstGeom>
          <a:ln w="9525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Helvetica" pitchFamily="2" charset="0"/>
                <a:ea typeface="宋体" pitchFamily="2" charset="-122"/>
              </a:rPr>
              <a:t>EappController</a:t>
            </a:r>
            <a:endParaRPr kumimoji="1" lang="zh-CN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elvetica" pitchFamily="2" charset="0"/>
              <a:ea typeface="宋体" pitchFamily="2" charset="-122"/>
            </a:endParaRPr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170C2ECC-36F0-F7BF-3D4E-25A61837168F}"/>
              </a:ext>
            </a:extLst>
          </p:cNvPr>
          <p:cNvCxnSpPr>
            <a:stCxn id="3" idx="2"/>
          </p:cNvCxnSpPr>
          <p:nvPr/>
        </p:nvCxnSpPr>
        <p:spPr bwMode="auto">
          <a:xfrm flipH="1">
            <a:off x="6300192" y="788202"/>
            <a:ext cx="1123102" cy="55941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5544226F-9F7F-7D41-9F3D-F4FA78560149}"/>
              </a:ext>
            </a:extLst>
          </p:cNvPr>
          <p:cNvCxnSpPr>
            <a:stCxn id="3" idx="2"/>
          </p:cNvCxnSpPr>
          <p:nvPr/>
        </p:nvCxnSpPr>
        <p:spPr bwMode="auto">
          <a:xfrm>
            <a:off x="7423294" y="788202"/>
            <a:ext cx="965130" cy="55941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2715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251520" y="267494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智能家电基类</a:t>
            </a:r>
            <a:endParaRPr lang="en-US" altLang="zh-CN" dirty="0">
              <a:latin typeface="+mn-ea"/>
              <a:ea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24853C6-5D0A-F416-0E4A-94296A8EB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059582"/>
            <a:ext cx="8640960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59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323528" y="483518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控制器接口</a:t>
            </a:r>
            <a:endParaRPr lang="en-US" altLang="zh-CN" dirty="0">
              <a:latin typeface="+mn-ea"/>
              <a:ea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0237DA-593B-AD49-925E-2C848B6C9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347613"/>
            <a:ext cx="6480720" cy="246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251520" y="294332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智能电视实现</a:t>
            </a:r>
            <a:endParaRPr lang="en-US" altLang="zh-CN" dirty="0">
              <a:latin typeface="+mn-ea"/>
              <a:ea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2D617D-64FF-1C45-819A-64466B334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23" y="910481"/>
            <a:ext cx="8352928" cy="4253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16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323528" y="483518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控制智能电视</a:t>
            </a:r>
            <a:endParaRPr lang="en-US" altLang="zh-CN" dirty="0">
              <a:latin typeface="+mn-ea"/>
              <a:ea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6DC5AD-4B47-7244-8FC5-0CCA21BED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40" y="1203598"/>
            <a:ext cx="8179720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4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5FCD808-5440-104B-923C-0DAB9AD7D982}"/>
              </a:ext>
            </a:extLst>
          </p:cNvPr>
          <p:cNvSpPr txBox="1"/>
          <p:nvPr/>
        </p:nvSpPr>
        <p:spPr>
          <a:xfrm>
            <a:off x="373832" y="267545"/>
            <a:ext cx="4977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+mn-ea"/>
                <a:ea typeface="+mn-ea"/>
              </a:rPr>
              <a:t>再看</a:t>
            </a:r>
            <a:r>
              <a:rPr kumimoji="1" lang="en-US" altLang="zh-CN" dirty="0" err="1">
                <a:latin typeface="+mn-ea"/>
                <a:ea typeface="+mn-ea"/>
              </a:rPr>
              <a:t>Array</a:t>
            </a:r>
            <a:r>
              <a:rPr lang="en-US" altLang="zh-CN" dirty="0" err="1">
                <a:latin typeface="+mn-ea"/>
                <a:ea typeface="+mn-ea"/>
              </a:rPr>
              <a:t>List</a:t>
            </a:r>
            <a:r>
              <a:rPr lang="zh-CN" altLang="en-US" dirty="0">
                <a:latin typeface="+mn-ea"/>
                <a:ea typeface="+mn-ea"/>
              </a:rPr>
              <a:t> 迭代器对象  </a:t>
            </a:r>
            <a:r>
              <a:rPr lang="en-US" altLang="zh-CN" dirty="0">
                <a:latin typeface="+mn-ea"/>
                <a:ea typeface="+mn-ea"/>
              </a:rPr>
              <a:t>iterator</a:t>
            </a:r>
            <a:endParaRPr kumimoji="1" lang="zh-CN" altLang="en-US" dirty="0">
              <a:latin typeface="+mn-ea"/>
              <a:ea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93762B-F2A2-EF4E-84AB-C8520CAC17FA}"/>
              </a:ext>
            </a:extLst>
          </p:cNvPr>
          <p:cNvSpPr txBox="1"/>
          <p:nvPr/>
        </p:nvSpPr>
        <p:spPr>
          <a:xfrm>
            <a:off x="395536" y="1002089"/>
            <a:ext cx="58326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Helvetica" pitchFamily="2" charset="0"/>
              </a:rPr>
              <a:t>ArrayList</a:t>
            </a:r>
            <a:r>
              <a:rPr lang="en-US" altLang="zh-CN" sz="1600" dirty="0">
                <a:latin typeface="Helvetica" pitchFamily="2" charset="0"/>
              </a:rPr>
              <a:t>&lt;String&gt; </a:t>
            </a:r>
            <a:r>
              <a:rPr lang="en-US" altLang="zh-CN" sz="1600" dirty="0" err="1">
                <a:latin typeface="Helvetica" pitchFamily="2" charset="0"/>
              </a:rPr>
              <a:t>strList</a:t>
            </a:r>
            <a:r>
              <a:rPr lang="en-US" altLang="zh-CN" sz="1600" dirty="0">
                <a:latin typeface="Helvetica" pitchFamily="2" charset="0"/>
              </a:rPr>
              <a:t>=</a:t>
            </a:r>
            <a:r>
              <a:rPr lang="en-US" altLang="zh-CN" sz="1600" b="1" dirty="0">
                <a:latin typeface="Helvetica" pitchFamily="2" charset="0"/>
              </a:rPr>
              <a:t>new</a:t>
            </a:r>
            <a:r>
              <a:rPr lang="en-US" altLang="zh-CN" sz="1600" dirty="0">
                <a:latin typeface="Helvetica" pitchFamily="2" charset="0"/>
              </a:rPr>
              <a:t> </a:t>
            </a:r>
            <a:r>
              <a:rPr lang="en-US" altLang="zh-CN" sz="1600" dirty="0" err="1">
                <a:latin typeface="Helvetica" pitchFamily="2" charset="0"/>
              </a:rPr>
              <a:t>ArrayList</a:t>
            </a:r>
            <a:r>
              <a:rPr lang="en-US" altLang="zh-CN" sz="1600" dirty="0">
                <a:latin typeface="Helvetica" pitchFamily="2" charset="0"/>
              </a:rPr>
              <a:t>&lt;String&gt;();</a:t>
            </a:r>
          </a:p>
          <a:p>
            <a:r>
              <a:rPr lang="en-US" altLang="zh-CN" sz="1600" dirty="0" err="1">
                <a:latin typeface="Helvetica" pitchFamily="2" charset="0"/>
              </a:rPr>
              <a:t>strList.add</a:t>
            </a:r>
            <a:r>
              <a:rPr lang="en-US" altLang="zh-CN" sz="1600" dirty="0">
                <a:latin typeface="Helvetica" pitchFamily="2" charset="0"/>
              </a:rPr>
              <a:t>("China");</a:t>
            </a:r>
          </a:p>
          <a:p>
            <a:r>
              <a:rPr lang="en-US" altLang="zh-CN" sz="1600" dirty="0" err="1">
                <a:latin typeface="Helvetica" pitchFamily="2" charset="0"/>
              </a:rPr>
              <a:t>strList.add</a:t>
            </a:r>
            <a:r>
              <a:rPr lang="en-US" altLang="zh-CN" sz="1600" dirty="0">
                <a:latin typeface="Helvetica" pitchFamily="2" charset="0"/>
              </a:rPr>
              <a:t>("Japan");</a:t>
            </a:r>
          </a:p>
          <a:p>
            <a:r>
              <a:rPr lang="en-US" altLang="zh-CN" sz="1600" dirty="0" err="1">
                <a:latin typeface="Helvetica" pitchFamily="2" charset="0"/>
              </a:rPr>
              <a:t>strList.add</a:t>
            </a:r>
            <a:r>
              <a:rPr lang="en-US" altLang="zh-CN" sz="1600" dirty="0">
                <a:latin typeface="Helvetica" pitchFamily="2" charset="0"/>
              </a:rPr>
              <a:t>("Thailand");</a:t>
            </a:r>
          </a:p>
          <a:p>
            <a:endParaRPr lang="en-US" altLang="zh-CN" sz="1600" dirty="0">
              <a:latin typeface="Helvetica" pitchFamily="2" charset="0"/>
            </a:endParaRPr>
          </a:p>
          <a:p>
            <a:r>
              <a:rPr lang="en-US" altLang="zh-CN" sz="1600" dirty="0">
                <a:latin typeface="Helvetica" pitchFamily="2" charset="0"/>
              </a:rPr>
              <a:t>for(Iterator&lt;String&gt; it=</a:t>
            </a:r>
            <a:r>
              <a:rPr lang="en-US" altLang="zh-CN" sz="1600" dirty="0" err="1">
                <a:latin typeface="Helvetica" pitchFamily="2" charset="0"/>
              </a:rPr>
              <a:t>strList.iterator</a:t>
            </a:r>
            <a:r>
              <a:rPr lang="en-US" altLang="zh-CN" sz="1600" dirty="0">
                <a:latin typeface="Helvetica" pitchFamily="2" charset="0"/>
              </a:rPr>
              <a:t>()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;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 err="1">
                <a:latin typeface="Helvetica" pitchFamily="2" charset="0"/>
              </a:rPr>
              <a:t>it.hasNext</a:t>
            </a:r>
            <a:r>
              <a:rPr lang="en-US" altLang="zh-CN" sz="1600" dirty="0">
                <a:latin typeface="Helvetica" pitchFamily="2" charset="0"/>
              </a:rPr>
              <a:t>()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;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) {</a:t>
            </a:r>
          </a:p>
          <a:p>
            <a:r>
              <a:rPr lang="en-US" altLang="zh-CN" sz="1600" dirty="0">
                <a:latin typeface="Helvetica" pitchFamily="2" charset="0"/>
              </a:rPr>
              <a:t>       String e=</a:t>
            </a:r>
            <a:r>
              <a:rPr lang="en-US" altLang="zh-CN" sz="1600" dirty="0" err="1">
                <a:latin typeface="Helvetica" pitchFamily="2" charset="0"/>
              </a:rPr>
              <a:t>it.next</a:t>
            </a:r>
            <a:r>
              <a:rPr lang="en-US" altLang="zh-CN" sz="1600" dirty="0">
                <a:latin typeface="Helvetica" pitchFamily="2" charset="0"/>
              </a:rPr>
              <a:t>();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//</a:t>
            </a:r>
            <a:r>
              <a:rPr lang="zh-CN" altLang="en-US" sz="1600" b="1" dirty="0">
                <a:solidFill>
                  <a:srgbClr val="FF0000"/>
                </a:solidFill>
                <a:latin typeface="Helvetica" pitchFamily="2" charset="0"/>
              </a:rPr>
              <a:t>返回</a:t>
            </a:r>
            <a:r>
              <a:rPr lang="en-US" altLang="zh-CN" sz="1600" b="1" dirty="0" err="1">
                <a:solidFill>
                  <a:srgbClr val="FF0000"/>
                </a:solidFill>
                <a:latin typeface="Helvetica" pitchFamily="2" charset="0"/>
              </a:rPr>
              <a:t>strList</a:t>
            </a:r>
            <a:r>
              <a:rPr lang="zh-CN" altLang="en-US" sz="1600" b="1" dirty="0">
                <a:solidFill>
                  <a:srgbClr val="FF0000"/>
                </a:solidFill>
                <a:latin typeface="Helvetica" pitchFamily="2" charset="0"/>
              </a:rPr>
              <a:t>下一个元素</a:t>
            </a:r>
            <a:endParaRPr lang="en-US" altLang="zh-CN" sz="1600" b="1" dirty="0">
              <a:solidFill>
                <a:srgbClr val="FF0000"/>
              </a:solidFill>
              <a:latin typeface="Helvetica" pitchFamily="2" charset="0"/>
            </a:endParaRPr>
          </a:p>
          <a:p>
            <a:r>
              <a:rPr lang="en-US" altLang="zh-CN" sz="1600" dirty="0">
                <a:latin typeface="Helvetica" pitchFamily="2" charset="0"/>
              </a:rPr>
              <a:t>       if(</a:t>
            </a:r>
            <a:r>
              <a:rPr lang="en-US" altLang="zh-CN" sz="1600" dirty="0" err="1">
                <a:latin typeface="Helvetica" pitchFamily="2" charset="0"/>
              </a:rPr>
              <a:t>e.equals</a:t>
            </a:r>
            <a:r>
              <a:rPr lang="en-US" altLang="zh-CN" sz="1600" dirty="0">
                <a:latin typeface="Helvetica" pitchFamily="2" charset="0"/>
              </a:rPr>
              <a:t>("Japan"))</a:t>
            </a:r>
          </a:p>
          <a:p>
            <a:r>
              <a:rPr lang="en-US" altLang="zh-CN" sz="1600" dirty="0">
                <a:latin typeface="Helvetica" pitchFamily="2" charset="0"/>
              </a:rPr>
              <a:t>         </a:t>
            </a:r>
            <a:r>
              <a:rPr lang="en-US" altLang="zh-CN" sz="1600" dirty="0" err="1">
                <a:latin typeface="Helvetica" pitchFamily="2" charset="0"/>
              </a:rPr>
              <a:t>it.remove</a:t>
            </a:r>
            <a:r>
              <a:rPr lang="en-US" altLang="zh-CN" sz="1600" dirty="0">
                <a:latin typeface="Helvetica" pitchFamily="2" charset="0"/>
              </a:rPr>
              <a:t>();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//</a:t>
            </a:r>
            <a:r>
              <a:rPr lang="zh-CN" altLang="en-US" sz="1600" dirty="0">
                <a:solidFill>
                  <a:srgbClr val="FF0000"/>
                </a:solidFill>
                <a:latin typeface="Helvetica" pitchFamily="2" charset="0"/>
              </a:rPr>
              <a:t>从</a:t>
            </a:r>
            <a:r>
              <a:rPr lang="en-US" altLang="zh-CN" sz="1600" dirty="0" err="1">
                <a:solidFill>
                  <a:srgbClr val="FF0000"/>
                </a:solidFill>
                <a:latin typeface="Helvetica" pitchFamily="2" charset="0"/>
              </a:rPr>
              <a:t>strList</a:t>
            </a:r>
            <a:r>
              <a:rPr lang="zh-CN" altLang="en-US" sz="1600" dirty="0">
                <a:solidFill>
                  <a:srgbClr val="FF0000"/>
                </a:solidFill>
                <a:latin typeface="Helvetica" pitchFamily="2" charset="0"/>
              </a:rPr>
              <a:t>中移除当前元素</a:t>
            </a:r>
            <a:endParaRPr lang="en-US" altLang="zh-CN" sz="1600" dirty="0">
              <a:solidFill>
                <a:srgbClr val="FF0000"/>
              </a:solidFill>
              <a:latin typeface="Helvetica" pitchFamily="2" charset="0"/>
            </a:endParaRPr>
          </a:p>
          <a:p>
            <a:r>
              <a:rPr lang="en-US" altLang="zh-CN" sz="1600" dirty="0">
                <a:latin typeface="Helvetica" pitchFamily="2" charset="0"/>
              </a:rPr>
              <a:t>}</a:t>
            </a:r>
          </a:p>
          <a:p>
            <a:endParaRPr kumimoji="1" lang="zh-CN" altLang="en-US" sz="1600" dirty="0">
              <a:latin typeface="Helvetica" pitchFamily="2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110019-E27C-F446-9DEE-D58537B0410C}"/>
              </a:ext>
            </a:extLst>
          </p:cNvPr>
          <p:cNvSpPr txBox="1"/>
          <p:nvPr/>
        </p:nvSpPr>
        <p:spPr>
          <a:xfrm>
            <a:off x="287281" y="3961388"/>
            <a:ext cx="4139952" cy="70788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n-ea"/>
              </a:rPr>
              <a:t>迭代器对象是各容器定义的实现了</a:t>
            </a:r>
            <a:r>
              <a:rPr lang="en-US" altLang="zh-CN" sz="2000" dirty="0">
                <a:latin typeface="Helvetica" pitchFamily="2" charset="0"/>
              </a:rPr>
              <a:t>Iterator&lt;String&gt; </a:t>
            </a:r>
            <a:r>
              <a:rPr lang="zh-CN" altLang="en-US" sz="2000" dirty="0">
                <a:latin typeface="Helvetica" pitchFamily="2" charset="0"/>
              </a:rPr>
              <a:t>接口的内部类对象</a:t>
            </a:r>
            <a:endParaRPr kumimoji="1" lang="zh-CN" altLang="en-US" sz="2000" dirty="0">
              <a:latin typeface="+mn-ea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71D021BD-C60C-D4D0-72E2-5F77C33F4B74}"/>
              </a:ext>
            </a:extLst>
          </p:cNvPr>
          <p:cNvGrpSpPr/>
          <p:nvPr/>
        </p:nvGrpSpPr>
        <p:grpSpPr>
          <a:xfrm>
            <a:off x="5004048" y="3262213"/>
            <a:ext cx="3888432" cy="1551552"/>
            <a:chOff x="5004048" y="3262213"/>
            <a:chExt cx="3888432" cy="1551552"/>
          </a:xfrm>
        </p:grpSpPr>
        <p:sp>
          <p:nvSpPr>
            <p:cNvPr id="4" name="圆角矩形 3">
              <a:extLst>
                <a:ext uri="{FF2B5EF4-FFF2-40B4-BE49-F238E27FC236}">
                  <a16:creationId xmlns:a16="http://schemas.microsoft.com/office/drawing/2014/main" id="{29D92304-FB5F-0B9F-F6E6-517255886E99}"/>
                </a:ext>
              </a:extLst>
            </p:cNvPr>
            <p:cNvSpPr/>
            <p:nvPr/>
          </p:nvSpPr>
          <p:spPr bwMode="auto">
            <a:xfrm>
              <a:off x="5004048" y="3451900"/>
              <a:ext cx="1512168" cy="1224136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err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rPr>
                <a:t>ArrayList</a:t>
              </a:r>
              <a:endParaRPr kumimoji="1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err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rPr>
                <a:t>strList</a:t>
              </a:r>
              <a:endPara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6" name="圆角矩形 5">
              <a:extLst>
                <a:ext uri="{FF2B5EF4-FFF2-40B4-BE49-F238E27FC236}">
                  <a16:creationId xmlns:a16="http://schemas.microsoft.com/office/drawing/2014/main" id="{A410F036-0C49-9600-ECFD-3E3AC671FC90}"/>
                </a:ext>
              </a:extLst>
            </p:cNvPr>
            <p:cNvSpPr/>
            <p:nvPr/>
          </p:nvSpPr>
          <p:spPr bwMode="auto">
            <a:xfrm>
              <a:off x="7380312" y="3451900"/>
              <a:ext cx="1512168" cy="1224136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CN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</a:rPr>
                <a:t>Iterator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rPr>
                <a:t>it</a:t>
              </a:r>
              <a:endPara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cxnSp>
          <p:nvCxnSpPr>
            <p:cNvPr id="8" name="直线箭头连接符 7">
              <a:extLst>
                <a:ext uri="{FF2B5EF4-FFF2-40B4-BE49-F238E27FC236}">
                  <a16:creationId xmlns:a16="http://schemas.microsoft.com/office/drawing/2014/main" id="{D7CCC95C-D0CF-60EC-8A60-746ACE406BC6}"/>
                </a:ext>
              </a:extLst>
            </p:cNvPr>
            <p:cNvCxnSpPr/>
            <p:nvPr/>
          </p:nvCxnSpPr>
          <p:spPr bwMode="auto">
            <a:xfrm>
              <a:off x="6372200" y="3723878"/>
              <a:ext cx="100811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C077E24-86D6-28AB-23E0-9D466BFA2C81}"/>
                </a:ext>
              </a:extLst>
            </p:cNvPr>
            <p:cNvSpPr txBox="1"/>
            <p:nvPr/>
          </p:nvSpPr>
          <p:spPr>
            <a:xfrm>
              <a:off x="6516216" y="326221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创建</a:t>
              </a:r>
            </a:p>
          </p:txBody>
        </p: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97A64429-AE3F-DF2B-F1BF-C465D01309DE}"/>
                </a:ext>
              </a:extLst>
            </p:cNvPr>
            <p:cNvCxnSpPr/>
            <p:nvPr/>
          </p:nvCxnSpPr>
          <p:spPr bwMode="auto">
            <a:xfrm flipH="1">
              <a:off x="6372200" y="4371950"/>
              <a:ext cx="108012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C1BF91B-2C15-D172-4471-332D625D1E08}"/>
                </a:ext>
              </a:extLst>
            </p:cNvPr>
            <p:cNvSpPr txBox="1"/>
            <p:nvPr/>
          </p:nvSpPr>
          <p:spPr>
            <a:xfrm>
              <a:off x="6556047" y="4352100"/>
              <a:ext cx="8242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操纵</a:t>
              </a: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30FD579-B3A3-19E7-9A69-5AB970A38C5D}"/>
                </a:ext>
              </a:extLst>
            </p:cNvPr>
            <p:cNvSpPr/>
            <p:nvPr/>
          </p:nvSpPr>
          <p:spPr bwMode="auto">
            <a:xfrm>
              <a:off x="5148064" y="4227934"/>
              <a:ext cx="144016" cy="144016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7B04CE30-0293-BFD5-4CD8-4724237C91C6}"/>
                </a:ext>
              </a:extLst>
            </p:cNvPr>
            <p:cNvSpPr/>
            <p:nvPr/>
          </p:nvSpPr>
          <p:spPr bwMode="auto">
            <a:xfrm>
              <a:off x="5401751" y="4227934"/>
              <a:ext cx="144016" cy="144016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DE0A702-70CB-3BAD-3458-8F12958AA931}"/>
                </a:ext>
              </a:extLst>
            </p:cNvPr>
            <p:cNvSpPr/>
            <p:nvPr/>
          </p:nvSpPr>
          <p:spPr bwMode="auto">
            <a:xfrm>
              <a:off x="5652120" y="4227934"/>
              <a:ext cx="144016" cy="144016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6" name="圆角矩形 15">
              <a:extLst>
                <a:ext uri="{FF2B5EF4-FFF2-40B4-BE49-F238E27FC236}">
                  <a16:creationId xmlns:a16="http://schemas.microsoft.com/office/drawing/2014/main" id="{1F96E48F-5C24-E908-8736-7B076E025CC6}"/>
                </a:ext>
              </a:extLst>
            </p:cNvPr>
            <p:cNvSpPr/>
            <p:nvPr/>
          </p:nvSpPr>
          <p:spPr bwMode="auto">
            <a:xfrm>
              <a:off x="5940152" y="4227934"/>
              <a:ext cx="216024" cy="144016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8592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323528" y="483518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+mn-ea"/>
                <a:ea typeface="+mn-ea"/>
              </a:rPr>
              <a:t>ArrayList</a:t>
            </a:r>
            <a:r>
              <a:rPr lang="zh-CN" altLang="en-US" dirty="0">
                <a:latin typeface="+mn-ea"/>
                <a:ea typeface="+mn-ea"/>
              </a:rPr>
              <a:t>迭代器：实现了</a:t>
            </a:r>
            <a:r>
              <a:rPr lang="en-US" altLang="zh-CN" dirty="0">
                <a:latin typeface="+mn-ea"/>
                <a:ea typeface="+mn-ea"/>
              </a:rPr>
              <a:t>Iterator&lt;E&gt;</a:t>
            </a:r>
            <a:r>
              <a:rPr lang="zh-CN" altLang="en-US" dirty="0">
                <a:latin typeface="+mn-ea"/>
                <a:ea typeface="+mn-ea"/>
              </a:rPr>
              <a:t>接口的内部类</a:t>
            </a:r>
            <a:endParaRPr lang="en-US" altLang="zh-CN" dirty="0">
              <a:latin typeface="+mn-ea"/>
              <a:ea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E5A934B-4A53-4E41-B0A2-F73C93C5C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827" y="1640389"/>
            <a:ext cx="4946336" cy="300848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ECBCC24-9A89-0241-980A-C4D5C8E3B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698135"/>
            <a:ext cx="3771299" cy="147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774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5FCD808-5440-104B-923C-0DAB9AD7D982}"/>
              </a:ext>
            </a:extLst>
          </p:cNvPr>
          <p:cNvSpPr txBox="1"/>
          <p:nvPr/>
        </p:nvSpPr>
        <p:spPr>
          <a:xfrm>
            <a:off x="373832" y="267545"/>
            <a:ext cx="4977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+mn-ea"/>
                <a:ea typeface="+mn-ea"/>
              </a:rPr>
              <a:t>再看</a:t>
            </a:r>
            <a:r>
              <a:rPr kumimoji="1" lang="en-US" altLang="zh-CN" dirty="0" err="1">
                <a:latin typeface="+mn-ea"/>
                <a:ea typeface="+mn-ea"/>
              </a:rPr>
              <a:t>Array</a:t>
            </a:r>
            <a:r>
              <a:rPr lang="en-US" altLang="zh-CN" dirty="0" err="1">
                <a:latin typeface="+mn-ea"/>
                <a:ea typeface="+mn-ea"/>
              </a:rPr>
              <a:t>List</a:t>
            </a:r>
            <a:r>
              <a:rPr lang="zh-CN" altLang="en-US" dirty="0">
                <a:latin typeface="+mn-ea"/>
                <a:ea typeface="+mn-ea"/>
              </a:rPr>
              <a:t> 迭代器对象  </a:t>
            </a:r>
            <a:r>
              <a:rPr lang="en-US" altLang="zh-CN" dirty="0">
                <a:latin typeface="+mn-ea"/>
                <a:ea typeface="+mn-ea"/>
              </a:rPr>
              <a:t>iterator</a:t>
            </a:r>
            <a:endParaRPr kumimoji="1" lang="zh-CN" altLang="en-US" dirty="0">
              <a:latin typeface="+mn-ea"/>
              <a:ea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93762B-F2A2-EF4E-84AB-C8520CAC17FA}"/>
              </a:ext>
            </a:extLst>
          </p:cNvPr>
          <p:cNvSpPr txBox="1"/>
          <p:nvPr/>
        </p:nvSpPr>
        <p:spPr>
          <a:xfrm>
            <a:off x="395536" y="1002089"/>
            <a:ext cx="58326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Helvetica" pitchFamily="2" charset="0"/>
              </a:rPr>
              <a:t>ArrayList</a:t>
            </a:r>
            <a:r>
              <a:rPr lang="en-US" altLang="zh-CN" sz="1600" dirty="0">
                <a:latin typeface="Helvetica" pitchFamily="2" charset="0"/>
              </a:rPr>
              <a:t>&lt;String&gt; </a:t>
            </a:r>
            <a:r>
              <a:rPr lang="en-US" altLang="zh-CN" sz="1600" dirty="0" err="1">
                <a:latin typeface="Helvetica" pitchFamily="2" charset="0"/>
              </a:rPr>
              <a:t>strList</a:t>
            </a:r>
            <a:r>
              <a:rPr lang="en-US" altLang="zh-CN" sz="1600" dirty="0">
                <a:latin typeface="Helvetica" pitchFamily="2" charset="0"/>
              </a:rPr>
              <a:t>=</a:t>
            </a:r>
            <a:r>
              <a:rPr lang="en-US" altLang="zh-CN" sz="1600" b="1" dirty="0">
                <a:latin typeface="Helvetica" pitchFamily="2" charset="0"/>
              </a:rPr>
              <a:t>new</a:t>
            </a:r>
            <a:r>
              <a:rPr lang="en-US" altLang="zh-CN" sz="1600" dirty="0">
                <a:latin typeface="Helvetica" pitchFamily="2" charset="0"/>
              </a:rPr>
              <a:t> </a:t>
            </a:r>
            <a:r>
              <a:rPr lang="en-US" altLang="zh-CN" sz="1600" dirty="0" err="1">
                <a:latin typeface="Helvetica" pitchFamily="2" charset="0"/>
              </a:rPr>
              <a:t>ArrayList</a:t>
            </a:r>
            <a:r>
              <a:rPr lang="en-US" altLang="zh-CN" sz="1600" dirty="0">
                <a:latin typeface="Helvetica" pitchFamily="2" charset="0"/>
              </a:rPr>
              <a:t>&lt;String&gt;();</a:t>
            </a:r>
          </a:p>
          <a:p>
            <a:r>
              <a:rPr lang="en-US" altLang="zh-CN" sz="1600" dirty="0" err="1">
                <a:latin typeface="Helvetica" pitchFamily="2" charset="0"/>
              </a:rPr>
              <a:t>strList.add</a:t>
            </a:r>
            <a:r>
              <a:rPr lang="en-US" altLang="zh-CN" sz="1600" dirty="0">
                <a:latin typeface="Helvetica" pitchFamily="2" charset="0"/>
              </a:rPr>
              <a:t>("China");</a:t>
            </a:r>
          </a:p>
          <a:p>
            <a:r>
              <a:rPr lang="en-US" altLang="zh-CN" sz="1600" dirty="0" err="1">
                <a:latin typeface="Helvetica" pitchFamily="2" charset="0"/>
              </a:rPr>
              <a:t>strList.add</a:t>
            </a:r>
            <a:r>
              <a:rPr lang="en-US" altLang="zh-CN" sz="1600" dirty="0">
                <a:latin typeface="Helvetica" pitchFamily="2" charset="0"/>
              </a:rPr>
              <a:t>("Japan");</a:t>
            </a:r>
          </a:p>
          <a:p>
            <a:r>
              <a:rPr lang="en-US" altLang="zh-CN" sz="1600" dirty="0" err="1">
                <a:latin typeface="Helvetica" pitchFamily="2" charset="0"/>
              </a:rPr>
              <a:t>strList.add</a:t>
            </a:r>
            <a:r>
              <a:rPr lang="en-US" altLang="zh-CN" sz="1600" dirty="0">
                <a:latin typeface="Helvetica" pitchFamily="2" charset="0"/>
              </a:rPr>
              <a:t>("Thailand");</a:t>
            </a:r>
          </a:p>
          <a:p>
            <a:endParaRPr lang="en-US" altLang="zh-CN" sz="1600" dirty="0">
              <a:latin typeface="Helvetica" pitchFamily="2" charset="0"/>
            </a:endParaRPr>
          </a:p>
          <a:p>
            <a:r>
              <a:rPr lang="en-US" altLang="zh-CN" sz="1600" dirty="0">
                <a:latin typeface="Helvetica" pitchFamily="2" charset="0"/>
              </a:rPr>
              <a:t>for(Iterator&lt;String&gt; it=</a:t>
            </a:r>
            <a:r>
              <a:rPr lang="en-US" altLang="zh-CN" sz="1600" dirty="0" err="1">
                <a:latin typeface="Helvetica" pitchFamily="2" charset="0"/>
              </a:rPr>
              <a:t>strList.iterator</a:t>
            </a:r>
            <a:r>
              <a:rPr lang="en-US" altLang="zh-CN" sz="1600" dirty="0">
                <a:latin typeface="Helvetica" pitchFamily="2" charset="0"/>
              </a:rPr>
              <a:t>()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;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 err="1">
                <a:latin typeface="Helvetica" pitchFamily="2" charset="0"/>
              </a:rPr>
              <a:t>it.hasNext</a:t>
            </a:r>
            <a:r>
              <a:rPr lang="en-US" altLang="zh-CN" sz="1600" dirty="0">
                <a:latin typeface="Helvetica" pitchFamily="2" charset="0"/>
              </a:rPr>
              <a:t>()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;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) {</a:t>
            </a:r>
          </a:p>
          <a:p>
            <a:r>
              <a:rPr lang="en-US" altLang="zh-CN" sz="1600" dirty="0">
                <a:latin typeface="Helvetica" pitchFamily="2" charset="0"/>
              </a:rPr>
              <a:t>       String e=</a:t>
            </a:r>
            <a:r>
              <a:rPr lang="en-US" altLang="zh-CN" sz="1600" dirty="0" err="1">
                <a:latin typeface="Helvetica" pitchFamily="2" charset="0"/>
              </a:rPr>
              <a:t>it.next</a:t>
            </a:r>
            <a:r>
              <a:rPr lang="en-US" altLang="zh-CN" sz="1600" dirty="0">
                <a:latin typeface="Helvetica" pitchFamily="2" charset="0"/>
              </a:rPr>
              <a:t>();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//</a:t>
            </a:r>
            <a:r>
              <a:rPr lang="zh-CN" altLang="en-US" sz="1600" b="1" dirty="0">
                <a:solidFill>
                  <a:srgbClr val="FF0000"/>
                </a:solidFill>
                <a:latin typeface="Helvetica" pitchFamily="2" charset="0"/>
              </a:rPr>
              <a:t>返回</a:t>
            </a:r>
            <a:r>
              <a:rPr lang="en-US" altLang="zh-CN" sz="1600" b="1" dirty="0" err="1">
                <a:solidFill>
                  <a:srgbClr val="FF0000"/>
                </a:solidFill>
                <a:latin typeface="Helvetica" pitchFamily="2" charset="0"/>
              </a:rPr>
              <a:t>strList</a:t>
            </a:r>
            <a:r>
              <a:rPr lang="zh-CN" altLang="en-US" sz="1600" b="1" dirty="0">
                <a:solidFill>
                  <a:srgbClr val="FF0000"/>
                </a:solidFill>
                <a:latin typeface="Helvetica" pitchFamily="2" charset="0"/>
              </a:rPr>
              <a:t>下一个元素</a:t>
            </a:r>
            <a:endParaRPr lang="en-US" altLang="zh-CN" sz="1600" b="1" dirty="0">
              <a:solidFill>
                <a:srgbClr val="FF0000"/>
              </a:solidFill>
              <a:latin typeface="Helvetica" pitchFamily="2" charset="0"/>
            </a:endParaRPr>
          </a:p>
          <a:p>
            <a:r>
              <a:rPr lang="en-US" altLang="zh-CN" sz="1600" dirty="0">
                <a:latin typeface="Helvetica" pitchFamily="2" charset="0"/>
              </a:rPr>
              <a:t>       if(</a:t>
            </a:r>
            <a:r>
              <a:rPr lang="en-US" altLang="zh-CN" sz="1600" dirty="0" err="1">
                <a:latin typeface="Helvetica" pitchFamily="2" charset="0"/>
              </a:rPr>
              <a:t>e.equals</a:t>
            </a:r>
            <a:r>
              <a:rPr lang="en-US" altLang="zh-CN" sz="1600" dirty="0">
                <a:latin typeface="Helvetica" pitchFamily="2" charset="0"/>
              </a:rPr>
              <a:t>("Japan"))</a:t>
            </a:r>
          </a:p>
          <a:p>
            <a:r>
              <a:rPr lang="en-US" altLang="zh-CN" sz="1600" dirty="0">
                <a:latin typeface="Helvetica" pitchFamily="2" charset="0"/>
              </a:rPr>
              <a:t>         </a:t>
            </a:r>
            <a:r>
              <a:rPr lang="en-US" altLang="zh-CN" sz="1600" dirty="0" err="1">
                <a:latin typeface="Helvetica" pitchFamily="2" charset="0"/>
              </a:rPr>
              <a:t>it.remove</a:t>
            </a:r>
            <a:r>
              <a:rPr lang="en-US" altLang="zh-CN" sz="1600" dirty="0">
                <a:latin typeface="Helvetica" pitchFamily="2" charset="0"/>
              </a:rPr>
              <a:t>();</a:t>
            </a:r>
            <a:r>
              <a:rPr lang="zh-CN" altLang="en-US" sz="1600" dirty="0">
                <a:latin typeface="Helvetica" pitchFamily="2" charset="0"/>
              </a:rPr>
              <a:t> </a:t>
            </a:r>
            <a:r>
              <a:rPr lang="en-US" altLang="zh-CN" sz="1600" dirty="0">
                <a:latin typeface="Helvetica" pitchFamily="2" charset="0"/>
              </a:rPr>
              <a:t>//</a:t>
            </a:r>
            <a:r>
              <a:rPr lang="zh-CN" altLang="en-US" sz="1600" dirty="0">
                <a:solidFill>
                  <a:srgbClr val="FF0000"/>
                </a:solidFill>
                <a:latin typeface="Helvetica" pitchFamily="2" charset="0"/>
              </a:rPr>
              <a:t>从</a:t>
            </a:r>
            <a:r>
              <a:rPr lang="en-US" altLang="zh-CN" sz="1600" dirty="0" err="1">
                <a:solidFill>
                  <a:srgbClr val="FF0000"/>
                </a:solidFill>
                <a:latin typeface="Helvetica" pitchFamily="2" charset="0"/>
              </a:rPr>
              <a:t>strList</a:t>
            </a:r>
            <a:r>
              <a:rPr lang="zh-CN" altLang="en-US" sz="1600" dirty="0">
                <a:solidFill>
                  <a:srgbClr val="FF0000"/>
                </a:solidFill>
                <a:latin typeface="Helvetica" pitchFamily="2" charset="0"/>
              </a:rPr>
              <a:t>中移除当前元素</a:t>
            </a:r>
            <a:endParaRPr lang="en-US" altLang="zh-CN" sz="1600" dirty="0">
              <a:solidFill>
                <a:srgbClr val="FF0000"/>
              </a:solidFill>
              <a:latin typeface="Helvetica" pitchFamily="2" charset="0"/>
            </a:endParaRPr>
          </a:p>
          <a:p>
            <a:r>
              <a:rPr lang="en-US" altLang="zh-CN" sz="1600" dirty="0">
                <a:latin typeface="Helvetica" pitchFamily="2" charset="0"/>
              </a:rPr>
              <a:t>}</a:t>
            </a:r>
          </a:p>
          <a:p>
            <a:endParaRPr kumimoji="1" lang="zh-CN" altLang="en-US" sz="1600" dirty="0">
              <a:latin typeface="Helvetica" pitchFamily="2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110019-E27C-F446-9DEE-D58537B0410C}"/>
              </a:ext>
            </a:extLst>
          </p:cNvPr>
          <p:cNvSpPr txBox="1"/>
          <p:nvPr/>
        </p:nvSpPr>
        <p:spPr>
          <a:xfrm>
            <a:off x="395536" y="3651870"/>
            <a:ext cx="4139952" cy="123110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+mn-ea"/>
                <a:ea typeface="+mn-ea"/>
              </a:rPr>
              <a:t>迭代器 </a:t>
            </a:r>
            <a:r>
              <a:rPr kumimoji="1" lang="en-US" altLang="zh-CN" sz="2000" dirty="0">
                <a:latin typeface="+mn-ea"/>
                <a:ea typeface="+mn-ea"/>
              </a:rPr>
              <a:t>it</a:t>
            </a:r>
            <a:r>
              <a:rPr kumimoji="1" lang="zh-CN" altLang="en-US" sz="2000" dirty="0">
                <a:latin typeface="+mn-ea"/>
                <a:ea typeface="+mn-ea"/>
              </a:rPr>
              <a:t>：</a:t>
            </a:r>
            <a:endParaRPr kumimoji="1" lang="en-US" altLang="zh-CN" sz="2000" dirty="0">
              <a:latin typeface="+mn-ea"/>
              <a:ea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1800" dirty="0">
                <a:latin typeface="+mn-ea"/>
                <a:ea typeface="+mn-ea"/>
              </a:rPr>
              <a:t>由容器返回的对象</a:t>
            </a:r>
            <a:endParaRPr kumimoji="1" lang="en-US" altLang="zh-CN" sz="1800" dirty="0">
              <a:latin typeface="+mn-ea"/>
              <a:ea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1800" dirty="0">
                <a:latin typeface="+mn-ea"/>
                <a:ea typeface="+mn-ea"/>
              </a:rPr>
              <a:t>能够操纵</a:t>
            </a:r>
            <a:r>
              <a:rPr kumimoji="1" lang="en-US" altLang="zh-CN" sz="1800" dirty="0" err="1">
                <a:latin typeface="+mn-ea"/>
                <a:ea typeface="+mn-ea"/>
              </a:rPr>
              <a:t>ArrayList</a:t>
            </a:r>
            <a:r>
              <a:rPr kumimoji="1" lang="zh-CN" altLang="en-US" sz="1800" dirty="0">
                <a:latin typeface="+mn-ea"/>
                <a:ea typeface="+mn-ea"/>
              </a:rPr>
              <a:t>的数据</a:t>
            </a:r>
            <a:endParaRPr kumimoji="1" lang="en-US" altLang="zh-CN" sz="1800" dirty="0">
              <a:latin typeface="+mn-ea"/>
              <a:ea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1800" dirty="0">
                <a:latin typeface="+mn-ea"/>
                <a:ea typeface="+mn-ea"/>
              </a:rPr>
              <a:t>知道</a:t>
            </a:r>
            <a:r>
              <a:rPr kumimoji="1" lang="en-US" altLang="zh-CN" sz="1800" dirty="0" err="1">
                <a:latin typeface="+mn-ea"/>
                <a:ea typeface="+mn-ea"/>
              </a:rPr>
              <a:t>ArrayList</a:t>
            </a:r>
            <a:r>
              <a:rPr kumimoji="1" lang="zh-CN" altLang="en-US" sz="1800" dirty="0">
                <a:latin typeface="+mn-ea"/>
                <a:ea typeface="+mn-ea"/>
              </a:rPr>
              <a:t>的内部实现细节</a:t>
            </a:r>
            <a:r>
              <a:rPr kumimoji="1" lang="en-US" altLang="zh-CN" sz="1800" dirty="0">
                <a:latin typeface="+mn-ea"/>
                <a:ea typeface="+mn-ea"/>
              </a:rPr>
              <a:t> </a:t>
            </a:r>
            <a:endParaRPr kumimoji="1" lang="zh-CN" altLang="en-US" sz="1800" dirty="0">
              <a:latin typeface="+mn-ea"/>
              <a:ea typeface="+mn-ea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71D021BD-C60C-D4D0-72E2-5F77C33F4B74}"/>
              </a:ext>
            </a:extLst>
          </p:cNvPr>
          <p:cNvGrpSpPr/>
          <p:nvPr/>
        </p:nvGrpSpPr>
        <p:grpSpPr>
          <a:xfrm>
            <a:off x="5004048" y="3262213"/>
            <a:ext cx="3888432" cy="1551552"/>
            <a:chOff x="5004048" y="3262213"/>
            <a:chExt cx="3888432" cy="1551552"/>
          </a:xfrm>
        </p:grpSpPr>
        <p:sp>
          <p:nvSpPr>
            <p:cNvPr id="4" name="圆角矩形 3">
              <a:extLst>
                <a:ext uri="{FF2B5EF4-FFF2-40B4-BE49-F238E27FC236}">
                  <a16:creationId xmlns:a16="http://schemas.microsoft.com/office/drawing/2014/main" id="{29D92304-FB5F-0B9F-F6E6-517255886E99}"/>
                </a:ext>
              </a:extLst>
            </p:cNvPr>
            <p:cNvSpPr/>
            <p:nvPr/>
          </p:nvSpPr>
          <p:spPr bwMode="auto">
            <a:xfrm>
              <a:off x="5004048" y="3451900"/>
              <a:ext cx="1512168" cy="1224136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err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rPr>
                <a:t>ArrayList</a:t>
              </a:r>
              <a:endParaRPr kumimoji="1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err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rPr>
                <a:t>strList</a:t>
              </a:r>
              <a:endPara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6" name="圆角矩形 5">
              <a:extLst>
                <a:ext uri="{FF2B5EF4-FFF2-40B4-BE49-F238E27FC236}">
                  <a16:creationId xmlns:a16="http://schemas.microsoft.com/office/drawing/2014/main" id="{A410F036-0C49-9600-ECFD-3E3AC671FC90}"/>
                </a:ext>
              </a:extLst>
            </p:cNvPr>
            <p:cNvSpPr/>
            <p:nvPr/>
          </p:nvSpPr>
          <p:spPr bwMode="auto">
            <a:xfrm>
              <a:off x="7380312" y="3451900"/>
              <a:ext cx="1512168" cy="1224136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CN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</a:rPr>
                <a:t>Iterator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rPr>
                <a:t>it</a:t>
              </a:r>
              <a:endPara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cxnSp>
          <p:nvCxnSpPr>
            <p:cNvPr id="8" name="直线箭头连接符 7">
              <a:extLst>
                <a:ext uri="{FF2B5EF4-FFF2-40B4-BE49-F238E27FC236}">
                  <a16:creationId xmlns:a16="http://schemas.microsoft.com/office/drawing/2014/main" id="{D7CCC95C-D0CF-60EC-8A60-746ACE406BC6}"/>
                </a:ext>
              </a:extLst>
            </p:cNvPr>
            <p:cNvCxnSpPr/>
            <p:nvPr/>
          </p:nvCxnSpPr>
          <p:spPr bwMode="auto">
            <a:xfrm>
              <a:off x="6372200" y="3723878"/>
              <a:ext cx="100811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C077E24-86D6-28AB-23E0-9D466BFA2C81}"/>
                </a:ext>
              </a:extLst>
            </p:cNvPr>
            <p:cNvSpPr txBox="1"/>
            <p:nvPr/>
          </p:nvSpPr>
          <p:spPr>
            <a:xfrm>
              <a:off x="6516216" y="326221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创建</a:t>
              </a:r>
            </a:p>
          </p:txBody>
        </p: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97A64429-AE3F-DF2B-F1BF-C465D01309DE}"/>
                </a:ext>
              </a:extLst>
            </p:cNvPr>
            <p:cNvCxnSpPr/>
            <p:nvPr/>
          </p:nvCxnSpPr>
          <p:spPr bwMode="auto">
            <a:xfrm flipH="1">
              <a:off x="6372200" y="4371950"/>
              <a:ext cx="108012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C1BF91B-2C15-D172-4471-332D625D1E08}"/>
                </a:ext>
              </a:extLst>
            </p:cNvPr>
            <p:cNvSpPr txBox="1"/>
            <p:nvPr/>
          </p:nvSpPr>
          <p:spPr>
            <a:xfrm>
              <a:off x="6556047" y="4352100"/>
              <a:ext cx="8242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操纵</a:t>
              </a: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30FD579-B3A3-19E7-9A69-5AB970A38C5D}"/>
                </a:ext>
              </a:extLst>
            </p:cNvPr>
            <p:cNvSpPr/>
            <p:nvPr/>
          </p:nvSpPr>
          <p:spPr bwMode="auto">
            <a:xfrm>
              <a:off x="5148064" y="4227934"/>
              <a:ext cx="144016" cy="144016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7B04CE30-0293-BFD5-4CD8-4724237C91C6}"/>
                </a:ext>
              </a:extLst>
            </p:cNvPr>
            <p:cNvSpPr/>
            <p:nvPr/>
          </p:nvSpPr>
          <p:spPr bwMode="auto">
            <a:xfrm>
              <a:off x="5401751" y="4227934"/>
              <a:ext cx="144016" cy="144016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DE0A702-70CB-3BAD-3458-8F12958AA931}"/>
                </a:ext>
              </a:extLst>
            </p:cNvPr>
            <p:cNvSpPr/>
            <p:nvPr/>
          </p:nvSpPr>
          <p:spPr bwMode="auto">
            <a:xfrm>
              <a:off x="5652120" y="4227934"/>
              <a:ext cx="144016" cy="144016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6" name="圆角矩形 15">
              <a:extLst>
                <a:ext uri="{FF2B5EF4-FFF2-40B4-BE49-F238E27FC236}">
                  <a16:creationId xmlns:a16="http://schemas.microsoft.com/office/drawing/2014/main" id="{1F96E48F-5C24-E908-8736-7B076E025CC6}"/>
                </a:ext>
              </a:extLst>
            </p:cNvPr>
            <p:cNvSpPr/>
            <p:nvPr/>
          </p:nvSpPr>
          <p:spPr bwMode="auto">
            <a:xfrm>
              <a:off x="5940152" y="4227934"/>
              <a:ext cx="216024" cy="144016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55672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60904ED-997C-8745-9566-7095E8065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8344" y="3937369"/>
            <a:ext cx="1008112" cy="100811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637CA41-B8FE-CA44-9B62-B24024C03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080" y="1350006"/>
            <a:ext cx="3582549" cy="251774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63D9561-3B8D-6746-959D-222AB82E0B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560" y="1419622"/>
            <a:ext cx="2952663" cy="208823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6765FFB-8CA9-D942-84A5-88E034B1C526}"/>
              </a:ext>
            </a:extLst>
          </p:cNvPr>
          <p:cNvSpPr txBox="1"/>
          <p:nvPr/>
        </p:nvSpPr>
        <p:spPr>
          <a:xfrm>
            <a:off x="323528" y="162414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实现接口 </a:t>
            </a:r>
            <a:r>
              <a:rPr kumimoji="1"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vs</a:t>
            </a: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 实现内部类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53E3980-28AE-B749-B8AD-21BE1F33A7ED}"/>
              </a:ext>
            </a:extLst>
          </p:cNvPr>
          <p:cNvSpPr txBox="1"/>
          <p:nvPr/>
        </p:nvSpPr>
        <p:spPr>
          <a:xfrm>
            <a:off x="1259632" y="407071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实现接口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6C6EF0B-0264-AA44-B638-8B8A57F2B6BE}"/>
              </a:ext>
            </a:extLst>
          </p:cNvPr>
          <p:cNvSpPr txBox="1"/>
          <p:nvPr/>
        </p:nvSpPr>
        <p:spPr>
          <a:xfrm>
            <a:off x="5508104" y="4073136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内部类</a:t>
            </a: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164ADE98-6AA1-164C-9083-992B5FAA9E8C}"/>
              </a:ext>
            </a:extLst>
          </p:cNvPr>
          <p:cNvCxnSpPr>
            <a:stCxn id="7" idx="0"/>
          </p:cNvCxnSpPr>
          <p:nvPr/>
        </p:nvCxnSpPr>
        <p:spPr bwMode="auto">
          <a:xfrm flipV="1">
            <a:off x="1967518" y="2463738"/>
            <a:ext cx="1164322" cy="160697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DE97938F-0E3C-644A-BFBA-48E75A079749}"/>
              </a:ext>
            </a:extLst>
          </p:cNvPr>
          <p:cNvCxnSpPr>
            <a:stCxn id="14" idx="3"/>
            <a:endCxn id="3" idx="1"/>
          </p:cNvCxnSpPr>
          <p:nvPr/>
        </p:nvCxnSpPr>
        <p:spPr bwMode="auto">
          <a:xfrm>
            <a:off x="6614497" y="4303969"/>
            <a:ext cx="1053847" cy="13745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69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323528" y="483518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  <a:latin typeface="+mn-ea"/>
                <a:ea typeface="+mn-ea"/>
              </a:rPr>
              <a:t>this &amp;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 </a:t>
            </a:r>
            <a:r>
              <a:rPr lang="en-US" altLang="zh-CN" dirty="0">
                <a:solidFill>
                  <a:srgbClr val="C00000"/>
                </a:solidFill>
                <a:latin typeface="+mn-ea"/>
                <a:ea typeface="+mn-ea"/>
              </a:rPr>
              <a:t>.this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463902-A827-6840-9198-B18058CCBB7A}"/>
              </a:ext>
            </a:extLst>
          </p:cNvPr>
          <p:cNvSpPr txBox="1"/>
          <p:nvPr/>
        </p:nvSpPr>
        <p:spPr>
          <a:xfrm>
            <a:off x="432687" y="1059582"/>
            <a:ext cx="42221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l"/>
            </a:pPr>
            <a:r>
              <a:rPr lang="zh-CN" altLang="en-US" sz="2000" dirty="0">
                <a:latin typeface="+mn-ea"/>
                <a:ea typeface="+mn-ea"/>
              </a:rPr>
              <a:t>在内部类中 </a:t>
            </a:r>
            <a:r>
              <a:rPr lang="en-US" altLang="zh-CN" sz="2000" dirty="0">
                <a:solidFill>
                  <a:srgbClr val="C00000"/>
                </a:solidFill>
                <a:latin typeface="+mn-ea"/>
                <a:ea typeface="+mn-ea"/>
              </a:rPr>
              <a:t>this</a:t>
            </a:r>
            <a:r>
              <a:rPr lang="en-US" altLang="zh-CN" sz="2000" dirty="0">
                <a:latin typeface="+mn-ea"/>
                <a:ea typeface="+mn-ea"/>
              </a:rPr>
              <a:t> </a:t>
            </a:r>
            <a:r>
              <a:rPr lang="zh-CN" altLang="en-US" sz="2000" dirty="0">
                <a:latin typeface="+mn-ea"/>
                <a:ea typeface="+mn-ea"/>
              </a:rPr>
              <a:t>代表内部类</a:t>
            </a:r>
            <a:endParaRPr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sz="2000" dirty="0">
                <a:latin typeface="+mn-ea"/>
                <a:ea typeface="+mn-ea"/>
              </a:rPr>
              <a:t>访问外围类</a:t>
            </a:r>
            <a:r>
              <a:rPr kumimoji="1" lang="en-US" altLang="zh-CN" sz="2000" dirty="0">
                <a:solidFill>
                  <a:srgbClr val="C00000"/>
                </a:solidFill>
                <a:latin typeface="+mn-ea"/>
                <a:ea typeface="+mn-ea"/>
              </a:rPr>
              <a:t>this</a:t>
            </a:r>
            <a:r>
              <a:rPr kumimoji="1" lang="en-US" altLang="zh-CN" sz="2000" dirty="0">
                <a:latin typeface="+mn-ea"/>
                <a:ea typeface="+mn-ea"/>
              </a:rPr>
              <a:t>: </a:t>
            </a:r>
            <a:r>
              <a:rPr kumimoji="1" lang="en-US" altLang="zh-CN" sz="2000" dirty="0" err="1">
                <a:latin typeface="+mn-ea"/>
                <a:ea typeface="+mn-ea"/>
              </a:rPr>
              <a:t>OuterClass.</a:t>
            </a:r>
            <a:r>
              <a:rPr kumimoji="1" lang="en-US" altLang="zh-CN" sz="2000" dirty="0" err="1">
                <a:solidFill>
                  <a:srgbClr val="C00000"/>
                </a:solidFill>
                <a:latin typeface="+mn-ea"/>
                <a:ea typeface="+mn-ea"/>
              </a:rPr>
              <a:t>this</a:t>
            </a:r>
            <a:endParaRPr kumimoji="1" lang="zh-CN" altLang="en-US" sz="2000" dirty="0">
              <a:solidFill>
                <a:srgbClr val="C00000"/>
              </a:solidFill>
              <a:latin typeface="+mn-ea"/>
              <a:ea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1B6AA07-3629-714E-8362-2E8A7E77F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687" y="2045633"/>
            <a:ext cx="7128792" cy="309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73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291380" y="261913"/>
            <a:ext cx="864096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匿名内部类</a:t>
            </a:r>
            <a:endParaRPr lang="en-US" altLang="zh-CN" dirty="0">
              <a:latin typeface="+mn-ea"/>
              <a:ea typeface="+mn-ea"/>
            </a:endParaRPr>
          </a:p>
          <a:p>
            <a:endParaRPr lang="en-US" altLang="zh-CN" dirty="0">
              <a:latin typeface="+mn-ea"/>
              <a:ea typeface="+mn-ea"/>
            </a:endParaRPr>
          </a:p>
          <a:p>
            <a:r>
              <a:rPr lang="zh-CN" altLang="en-US" sz="2000" dirty="0">
                <a:latin typeface="+mn-ea"/>
                <a:ea typeface="+mn-ea"/>
              </a:rPr>
              <a:t>内部类一般是</a:t>
            </a:r>
            <a:r>
              <a:rPr lang="en-US" altLang="zh-CN" sz="2000" dirty="0">
                <a:latin typeface="+mn-ea"/>
                <a:ea typeface="+mn-ea"/>
              </a:rPr>
              <a:t>private</a:t>
            </a:r>
            <a:r>
              <a:rPr lang="zh-CN" altLang="en-US" sz="2000" dirty="0">
                <a:latin typeface="+mn-ea"/>
                <a:ea typeface="+mn-ea"/>
              </a:rPr>
              <a:t>权限，只在外围类内部可见，所以名称意义不大。</a:t>
            </a:r>
            <a:endParaRPr lang="en-US" altLang="zh-CN" sz="2000" dirty="0">
              <a:latin typeface="+mn-ea"/>
              <a:ea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F15F001-DA6F-464B-BE61-A20A18F27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779662"/>
            <a:ext cx="6264696" cy="253253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CA6C3F7-76A6-D744-B9F4-F7B332DBAFA7}"/>
              </a:ext>
            </a:extLst>
          </p:cNvPr>
          <p:cNvSpPr txBox="1"/>
          <p:nvPr/>
        </p:nvSpPr>
        <p:spPr>
          <a:xfrm>
            <a:off x="5643660" y="2248584"/>
            <a:ext cx="3323121" cy="64633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sz="1800" dirty="0"/>
              <a:t>定义类实现</a:t>
            </a:r>
            <a:r>
              <a:rPr kumimoji="1" lang="en-US" altLang="zh-CN" sz="1800" dirty="0" err="1"/>
              <a:t>IController</a:t>
            </a:r>
            <a:r>
              <a:rPr kumimoji="1" lang="zh-CN" altLang="en-US" sz="1800" dirty="0"/>
              <a:t>接口</a:t>
            </a:r>
            <a:endParaRPr kumimoji="1" lang="en-US" altLang="zh-CN" sz="18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800" dirty="0"/>
              <a:t>创建这个类的对象</a:t>
            </a:r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761286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B91358C-8659-4660-BCBC-A9551803DA6A}"/>
              </a:ext>
            </a:extLst>
          </p:cNvPr>
          <p:cNvGrpSpPr/>
          <p:nvPr/>
        </p:nvGrpSpPr>
        <p:grpSpPr>
          <a:xfrm>
            <a:off x="245463" y="1779662"/>
            <a:ext cx="1985655" cy="2013104"/>
            <a:chOff x="3621705" y="1664804"/>
            <a:chExt cx="3672408" cy="3672408"/>
          </a:xfrm>
          <a:scene3d>
            <a:camera prst="orthographicFront">
              <a:rot lat="20712698" lon="1860498" rev="20730538"/>
            </a:camera>
            <a:lightRig rig="soft" dir="t"/>
          </a:scene3d>
        </p:grpSpPr>
        <p:sp>
          <p:nvSpPr>
            <p:cNvPr id="9" name="空心弧 8">
              <a:extLst>
                <a:ext uri="{FF2B5EF4-FFF2-40B4-BE49-F238E27FC236}">
                  <a16:creationId xmlns:a16="http://schemas.microsoft.com/office/drawing/2014/main" id="{11FB784C-AE21-4D6B-84B2-0F63F402D0F3}"/>
                </a:ext>
              </a:extLst>
            </p:cNvPr>
            <p:cNvSpPr/>
            <p:nvPr/>
          </p:nvSpPr>
          <p:spPr>
            <a:xfrm>
              <a:off x="3621705" y="1664804"/>
              <a:ext cx="3672408" cy="3672408"/>
            </a:xfrm>
            <a:prstGeom prst="blockArc">
              <a:avLst>
                <a:gd name="adj1" fmla="val 16467387"/>
                <a:gd name="adj2" fmla="val 21302561"/>
                <a:gd name="adj3" fmla="val 9795"/>
              </a:avLst>
            </a:prstGeom>
            <a:solidFill>
              <a:srgbClr val="EAEAEA"/>
            </a:solidFill>
            <a:ln w="3175" cap="flat" cmpd="sng" algn="ctr">
              <a:solidFill>
                <a:srgbClr val="EAEAEA"/>
              </a:solidFill>
              <a:prstDash val="solid"/>
            </a:ln>
            <a:effectLst/>
            <a:sp3d extrusionH="228600"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endParaRPr>
            </a:p>
          </p:txBody>
        </p:sp>
        <p:sp>
          <p:nvSpPr>
            <p:cNvPr id="10" name="空心弧 9">
              <a:extLst>
                <a:ext uri="{FF2B5EF4-FFF2-40B4-BE49-F238E27FC236}">
                  <a16:creationId xmlns:a16="http://schemas.microsoft.com/office/drawing/2014/main" id="{32FD1B9A-26F1-4900-A4C8-56950E32AFB0}"/>
                </a:ext>
              </a:extLst>
            </p:cNvPr>
            <p:cNvSpPr/>
            <p:nvPr/>
          </p:nvSpPr>
          <p:spPr>
            <a:xfrm flipV="1">
              <a:off x="3621705" y="1664804"/>
              <a:ext cx="3672408" cy="3672408"/>
            </a:xfrm>
            <a:prstGeom prst="blockArc">
              <a:avLst>
                <a:gd name="adj1" fmla="val 11062843"/>
                <a:gd name="adj2" fmla="val 15931266"/>
                <a:gd name="adj3" fmla="val 10504"/>
              </a:avLst>
            </a:prstGeom>
            <a:gradFill>
              <a:gsLst>
                <a:gs pos="100000">
                  <a:srgbClr val="2676FF">
                    <a:lumMod val="60000"/>
                    <a:lumOff val="40000"/>
                  </a:srgbClr>
                </a:gs>
                <a:gs pos="0">
                  <a:srgbClr val="2676FF"/>
                </a:gs>
              </a:gsLst>
              <a:lin ang="5400000" scaled="0"/>
            </a:gradFill>
            <a:ln w="3175" cap="flat" cmpd="sng" algn="ctr">
              <a:solidFill>
                <a:srgbClr val="2676FF">
                  <a:lumMod val="60000"/>
                  <a:lumOff val="40000"/>
                </a:srgbClr>
              </a:solidFill>
              <a:prstDash val="solid"/>
            </a:ln>
            <a:effectLst/>
            <a:sp3d extrusionH="228600"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endParaRPr>
            </a:p>
          </p:txBody>
        </p:sp>
        <p:sp>
          <p:nvSpPr>
            <p:cNvPr id="11" name="空心弧 10">
              <a:extLst>
                <a:ext uri="{FF2B5EF4-FFF2-40B4-BE49-F238E27FC236}">
                  <a16:creationId xmlns:a16="http://schemas.microsoft.com/office/drawing/2014/main" id="{C4A06C3F-2632-4DE9-8A11-D13308049DAE}"/>
                </a:ext>
              </a:extLst>
            </p:cNvPr>
            <p:cNvSpPr/>
            <p:nvPr/>
          </p:nvSpPr>
          <p:spPr>
            <a:xfrm>
              <a:off x="3621705" y="1664804"/>
              <a:ext cx="3672408" cy="3672408"/>
            </a:xfrm>
            <a:prstGeom prst="blockArc">
              <a:avLst>
                <a:gd name="adj1" fmla="val 11071812"/>
                <a:gd name="adj2" fmla="val 15961648"/>
                <a:gd name="adj3" fmla="val 9659"/>
              </a:avLst>
            </a:prstGeom>
            <a:gradFill>
              <a:gsLst>
                <a:gs pos="100000">
                  <a:srgbClr val="2676FF">
                    <a:lumMod val="60000"/>
                    <a:lumOff val="40000"/>
                  </a:srgbClr>
                </a:gs>
                <a:gs pos="0">
                  <a:srgbClr val="2676FF"/>
                </a:gs>
              </a:gsLst>
              <a:lin ang="16200000" scaled="0"/>
            </a:gradFill>
            <a:ln w="3175" cap="flat" cmpd="sng" algn="ctr">
              <a:solidFill>
                <a:srgbClr val="2676FF">
                  <a:lumMod val="60000"/>
                  <a:lumOff val="40000"/>
                </a:srgbClr>
              </a:solidFill>
              <a:prstDash val="solid"/>
            </a:ln>
            <a:effectLst/>
            <a:sp3d extrusionH="228600"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endParaRPr>
            </a:p>
          </p:txBody>
        </p:sp>
        <p:sp>
          <p:nvSpPr>
            <p:cNvPr id="12" name="空心弧 11">
              <a:extLst>
                <a:ext uri="{FF2B5EF4-FFF2-40B4-BE49-F238E27FC236}">
                  <a16:creationId xmlns:a16="http://schemas.microsoft.com/office/drawing/2014/main" id="{4EF02DF6-CECE-4039-A865-E560264ECD22}"/>
                </a:ext>
              </a:extLst>
            </p:cNvPr>
            <p:cNvSpPr/>
            <p:nvPr/>
          </p:nvSpPr>
          <p:spPr>
            <a:xfrm flipV="1">
              <a:off x="3621705" y="1664804"/>
              <a:ext cx="3672408" cy="3672408"/>
            </a:xfrm>
            <a:prstGeom prst="blockArc">
              <a:avLst>
                <a:gd name="adj1" fmla="val 16445151"/>
                <a:gd name="adj2" fmla="val 21373412"/>
                <a:gd name="adj3" fmla="val 10438"/>
              </a:avLst>
            </a:prstGeom>
            <a:solidFill>
              <a:srgbClr val="EAEAEA"/>
            </a:solidFill>
            <a:ln w="3175" cap="flat" cmpd="sng" algn="ctr">
              <a:solidFill>
                <a:srgbClr val="EAEAEA"/>
              </a:solidFill>
              <a:prstDash val="solid"/>
            </a:ln>
            <a:effectLst/>
            <a:sp3d extrusionH="228600"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58301956-F151-4D7A-AEEE-4EABA44A5DBB}"/>
                </a:ext>
              </a:extLst>
            </p:cNvPr>
            <p:cNvSpPr/>
            <p:nvPr/>
          </p:nvSpPr>
          <p:spPr>
            <a:xfrm>
              <a:off x="4286136" y="2328711"/>
              <a:ext cx="2343546" cy="2343545"/>
            </a:xfrm>
            <a:prstGeom prst="ellipse">
              <a:avLst/>
            </a:prstGeom>
            <a:gradFill flip="none" rotWithShape="1">
              <a:gsLst>
                <a:gs pos="0">
                  <a:srgbClr val="C5C5C5"/>
                </a:gs>
                <a:gs pos="50000">
                  <a:srgbClr val="EAEAEA"/>
                </a:gs>
                <a:gs pos="100000">
                  <a:srgbClr val="C5C5C5"/>
                </a:gs>
              </a:gsLst>
              <a:lin ang="0" scaled="1"/>
              <a:tileRect/>
            </a:gradFill>
            <a:ln w="25400" cap="flat" cmpd="sng" algn="ctr">
              <a:solidFill>
                <a:srgbClr val="D7D7D7"/>
              </a:solidFill>
              <a:prstDash val="solid"/>
            </a:ln>
            <a:effectLst/>
            <a:sp3d extrusionH="228600"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endParaRPr>
            </a:p>
          </p:txBody>
        </p:sp>
      </p:grpSp>
      <p:sp>
        <p:nvSpPr>
          <p:cNvPr id="1218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64869" y="2699310"/>
            <a:ext cx="1146844" cy="514350"/>
          </a:xfrm>
          <a:noFill/>
        </p:spPr>
        <p:txBody>
          <a:bodyPr/>
          <a:lstStyle/>
          <a:p>
            <a:pPr algn="l"/>
            <a:r>
              <a:rPr lang="zh-CN" altLang="en-US" sz="16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为什么用内部类？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C3A7744-7BC6-4761-BF22-EC76C5660020}"/>
              </a:ext>
            </a:extLst>
          </p:cNvPr>
          <p:cNvSpPr/>
          <p:nvPr/>
        </p:nvSpPr>
        <p:spPr>
          <a:xfrm>
            <a:off x="2195736" y="746788"/>
            <a:ext cx="6912882" cy="3905043"/>
          </a:xfrm>
          <a:prstGeom prst="rect">
            <a:avLst/>
          </a:prstGeom>
          <a:ln>
            <a:solidFill>
              <a:srgbClr val="66CCFF"/>
            </a:solidFill>
          </a:ln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5089F8"/>
              </a:buClr>
              <a:buSzPct val="80000"/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内部类很好地体现了封装的思想。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Clr>
                <a:srgbClr val="5089F8"/>
              </a:buClr>
              <a:buSzPct val="80000"/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内部类一般会继承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基类（接口）。可以操作所属的外围类对象，提供了某种访问外围类对象的方式。但又不使外围类看起来过于臃肿。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Clr>
                <a:srgbClr val="5089F8"/>
              </a:buClr>
              <a:buSzPct val="80000"/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学会使用内部类，是掌握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高级编程的一部分，可以更优雅地设计复杂的程序结构。 </a:t>
            </a:r>
          </a:p>
        </p:txBody>
      </p:sp>
    </p:spTree>
    <p:extLst>
      <p:ext uri="{BB962C8B-B14F-4D97-AF65-F5344CB8AC3E}">
        <p14:creationId xmlns:p14="http://schemas.microsoft.com/office/powerpoint/2010/main" val="755733628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395537" y="41151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冒泡排序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45B371C-8FC7-505E-75FC-A360BC164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84" y="994264"/>
            <a:ext cx="5195827" cy="3721100"/>
          </a:xfrm>
          <a:prstGeom prst="rect">
            <a:avLst/>
          </a:prstGeom>
        </p:spPr>
      </p:pic>
      <p:sp>
        <p:nvSpPr>
          <p:cNvPr id="10" name="云形标注 9">
            <a:extLst>
              <a:ext uri="{FF2B5EF4-FFF2-40B4-BE49-F238E27FC236}">
                <a16:creationId xmlns:a16="http://schemas.microsoft.com/office/drawing/2014/main" id="{51415062-3FAD-E7F8-1FB8-B81B5FD501BF}"/>
              </a:ext>
            </a:extLst>
          </p:cNvPr>
          <p:cNvSpPr/>
          <p:nvPr/>
        </p:nvSpPr>
        <p:spPr bwMode="auto">
          <a:xfrm>
            <a:off x="6012159" y="411510"/>
            <a:ext cx="2736303" cy="1074313"/>
          </a:xfrm>
          <a:prstGeom prst="cloudCallout">
            <a:avLst>
              <a:gd name="adj1" fmla="val -73775"/>
              <a:gd name="adj2" fmla="val 60823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如何一般化</a:t>
            </a:r>
            <a:endParaRPr kumimoji="1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/>
              <a:t>该</a:t>
            </a:r>
            <a:r>
              <a:rPr kumimoji="1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算法？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139D6A4-B947-472E-7189-73F6DD20CBD5}"/>
              </a:ext>
            </a:extLst>
          </p:cNvPr>
          <p:cNvSpPr txBox="1"/>
          <p:nvPr/>
        </p:nvSpPr>
        <p:spPr>
          <a:xfrm>
            <a:off x="5920428" y="2931790"/>
            <a:ext cx="2800767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kumimoji="1" lang="zh-CN" altLang="en-US" dirty="0"/>
              <a:t>类型问题？</a:t>
            </a:r>
            <a:endParaRPr kumimoji="1"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如何比较大小？</a:t>
            </a:r>
            <a:endParaRPr kumimoji="1" lang="zh-CN" altLang="en-US" dirty="0"/>
          </a:p>
        </p:txBody>
      </p:sp>
      <p:sp>
        <p:nvSpPr>
          <p:cNvPr id="12" name="下箭头 11">
            <a:extLst>
              <a:ext uri="{FF2B5EF4-FFF2-40B4-BE49-F238E27FC236}">
                <a16:creationId xmlns:a16="http://schemas.microsoft.com/office/drawing/2014/main" id="{70C0CE30-719A-4CD8-10F1-314BF61DE7E8}"/>
              </a:ext>
            </a:extLst>
          </p:cNvPr>
          <p:cNvSpPr/>
          <p:nvPr/>
        </p:nvSpPr>
        <p:spPr bwMode="auto">
          <a:xfrm>
            <a:off x="7164288" y="1563638"/>
            <a:ext cx="504056" cy="1291176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14" name="曲线连接符 13">
            <a:extLst>
              <a:ext uri="{FF2B5EF4-FFF2-40B4-BE49-F238E27FC236}">
                <a16:creationId xmlns:a16="http://schemas.microsoft.com/office/drawing/2014/main" id="{DABE7229-2BBE-49E4-FFFF-D411A3171D2A}"/>
              </a:ext>
            </a:extLst>
          </p:cNvPr>
          <p:cNvCxnSpPr/>
          <p:nvPr/>
        </p:nvCxnSpPr>
        <p:spPr bwMode="auto">
          <a:xfrm rot="10800000">
            <a:off x="3131840" y="1635646"/>
            <a:ext cx="2952328" cy="1368152"/>
          </a:xfrm>
          <a:prstGeom prst="curvedConnector3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3D134940-789E-F2EB-59C7-0AA3B2D179FF}"/>
              </a:ext>
            </a:extLst>
          </p:cNvPr>
          <p:cNvCxnSpPr/>
          <p:nvPr/>
        </p:nvCxnSpPr>
        <p:spPr bwMode="auto">
          <a:xfrm rot="10800000">
            <a:off x="3923928" y="2571750"/>
            <a:ext cx="2160240" cy="1008112"/>
          </a:xfrm>
          <a:prstGeom prst="curvedConnector3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28090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179512" y="204120"/>
            <a:ext cx="29706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+mn-ea"/>
                <a:ea typeface="+mn-ea"/>
              </a:rPr>
              <a:t>ArrayList</a:t>
            </a:r>
            <a:r>
              <a:rPr lang="zh-CN" altLang="en-US" dirty="0">
                <a:latin typeface="+mn-ea"/>
                <a:ea typeface="+mn-ea"/>
              </a:rPr>
              <a:t>的</a:t>
            </a:r>
            <a:r>
              <a:rPr lang="en-US" altLang="zh-CN" dirty="0">
                <a:latin typeface="+mn-ea"/>
                <a:ea typeface="+mn-ea"/>
              </a:rPr>
              <a:t>sort</a:t>
            </a:r>
            <a:r>
              <a:rPr lang="zh-CN" altLang="en-US" dirty="0">
                <a:latin typeface="+mn-ea"/>
                <a:ea typeface="+mn-ea"/>
              </a:rPr>
              <a:t>方法</a:t>
            </a:r>
            <a:endParaRPr kumimoji="1" lang="zh-CN" altLang="en-US" dirty="0">
              <a:latin typeface="+mn-ea"/>
              <a:ea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18E313-FB22-F049-8F02-E2EC3016BC32}"/>
              </a:ext>
            </a:extLst>
          </p:cNvPr>
          <p:cNvSpPr txBox="1"/>
          <p:nvPr/>
        </p:nvSpPr>
        <p:spPr>
          <a:xfrm>
            <a:off x="395536" y="980368"/>
            <a:ext cx="55306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 err="1"/>
              <a:t>ArrayList</a:t>
            </a:r>
            <a:r>
              <a:rPr kumimoji="1" lang="zh-CN" altLang="en-US" sz="2000" dirty="0"/>
              <a:t>是一种数组列表；</a:t>
            </a:r>
            <a:endParaRPr kumimoji="1" lang="en-US" altLang="zh-CN" sz="2000" dirty="0"/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CN" sz="2000" dirty="0" err="1"/>
              <a:t>ArrayList</a:t>
            </a:r>
            <a:r>
              <a:rPr lang="en-US" altLang="zh-CN" sz="2000" dirty="0"/>
              <a:t> </a:t>
            </a:r>
            <a:r>
              <a:rPr lang="zh-CN" altLang="en-US" sz="2000" dirty="0"/>
              <a:t>提供</a:t>
            </a:r>
            <a:r>
              <a:rPr lang="en-US" altLang="zh-CN" sz="2000" dirty="0"/>
              <a:t>sort</a:t>
            </a:r>
            <a:r>
              <a:rPr lang="zh-CN" altLang="en-US" sz="2000" dirty="0"/>
              <a:t>方法对元素进行排序；</a:t>
            </a:r>
            <a:endParaRPr lang="en-US" altLang="zh-CN" sz="2000" dirty="0"/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/>
              <a:t>sort</a:t>
            </a:r>
            <a:r>
              <a:rPr kumimoji="1" lang="zh-CN" altLang="en-US" sz="2000" dirty="0"/>
              <a:t>方法需要一个对象参数，实现对象比较；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D6863A-8F89-9044-8EDA-8546C4B9B40A}"/>
              </a:ext>
            </a:extLst>
          </p:cNvPr>
          <p:cNvSpPr txBox="1"/>
          <p:nvPr/>
        </p:nvSpPr>
        <p:spPr>
          <a:xfrm>
            <a:off x="179512" y="2225431"/>
            <a:ext cx="4405468" cy="101566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itchFamily="2" charset="0"/>
              </a:rPr>
              <a:t>public</a:t>
            </a:r>
            <a:r>
              <a:rPr lang="en-US" altLang="zh-CN" sz="2000" dirty="0">
                <a:latin typeface="Helvetica" pitchFamily="2" charset="0"/>
              </a:rPr>
              <a:t> </a:t>
            </a:r>
            <a:r>
              <a:rPr lang="en-US" altLang="zh-CN" sz="2000" b="1" dirty="0">
                <a:latin typeface="Helvetica" pitchFamily="2" charset="0"/>
              </a:rPr>
              <a:t>void</a:t>
            </a:r>
            <a:r>
              <a:rPr lang="en-US" altLang="zh-CN" sz="2000" dirty="0">
                <a:latin typeface="Helvetica" pitchFamily="2" charset="0"/>
              </a:rPr>
              <a:t> sort(Comparator&lt;E&gt; c) {</a:t>
            </a:r>
          </a:p>
          <a:p>
            <a:r>
              <a:rPr lang="en-US" altLang="zh-CN" sz="2000" dirty="0">
                <a:latin typeface="Helvetica" pitchFamily="2" charset="0"/>
              </a:rPr>
              <a:t>     ……</a:t>
            </a:r>
          </a:p>
          <a:p>
            <a:r>
              <a:rPr lang="en-US" altLang="zh-CN" sz="2000" dirty="0">
                <a:latin typeface="Helvetica" pitchFamily="2" charset="0"/>
              </a:rPr>
              <a:t>    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A81314-CB92-A34C-B5F0-733AB865FDBC}"/>
              </a:ext>
            </a:extLst>
          </p:cNvPr>
          <p:cNvSpPr txBox="1"/>
          <p:nvPr/>
        </p:nvSpPr>
        <p:spPr>
          <a:xfrm>
            <a:off x="4762673" y="2206883"/>
            <a:ext cx="4381327" cy="101566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2000" b="1" dirty="0"/>
              <a:t>public</a:t>
            </a:r>
            <a:r>
              <a:rPr lang="en-US" altLang="zh-CN" sz="2000" dirty="0"/>
              <a:t> </a:t>
            </a:r>
            <a:r>
              <a:rPr lang="en-US" altLang="zh-CN" sz="2000" b="1" dirty="0"/>
              <a:t>interface</a:t>
            </a:r>
            <a:r>
              <a:rPr lang="en-US" altLang="zh-CN" sz="2000" dirty="0"/>
              <a:t> Comparator&lt;T&gt; {</a:t>
            </a:r>
          </a:p>
          <a:p>
            <a:pPr lvl="1"/>
            <a:r>
              <a:rPr lang="en-US" altLang="zh-CN" sz="2000" b="1" dirty="0"/>
              <a:t> int</a:t>
            </a:r>
            <a:r>
              <a:rPr lang="en-US" altLang="zh-CN" sz="2000" dirty="0"/>
              <a:t> compare(T o1, T o2);</a:t>
            </a:r>
          </a:p>
          <a:p>
            <a:r>
              <a:rPr kumimoji="1" lang="en-US" altLang="zh-CN" sz="2000" dirty="0"/>
              <a:t>}</a:t>
            </a:r>
            <a:endParaRPr kumimoji="1" lang="zh-CN" altLang="en-US" sz="2000" dirty="0"/>
          </a:p>
        </p:txBody>
      </p: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61E36417-0364-50D2-8FA3-70EB7821E1BB}"/>
              </a:ext>
            </a:extLst>
          </p:cNvPr>
          <p:cNvCxnSpPr>
            <a:cxnSpLocks/>
            <a:stCxn id="5" idx="0"/>
          </p:cNvCxnSpPr>
          <p:nvPr/>
        </p:nvCxnSpPr>
        <p:spPr bwMode="auto">
          <a:xfrm rot="16200000" flipH="1" flipV="1">
            <a:off x="4928698" y="312665"/>
            <a:ext cx="130421" cy="3918856"/>
          </a:xfrm>
          <a:prstGeom prst="curvedConnector4">
            <a:avLst>
              <a:gd name="adj1" fmla="val -175279"/>
              <a:gd name="adj2" fmla="val 77950"/>
            </a:avLst>
          </a:prstGeom>
          <a:ln w="28575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CEF52BB5-9CF6-6264-B608-62B3BFFC9ED2}"/>
              </a:ext>
            </a:extLst>
          </p:cNvPr>
          <p:cNvSpPr txBox="1"/>
          <p:nvPr/>
        </p:nvSpPr>
        <p:spPr>
          <a:xfrm>
            <a:off x="14498" y="3699057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kumimoji="1" lang="zh-CN" altLang="en-US" sz="1800" dirty="0">
                <a:latin typeface="SimHei" panose="02010609060101010101" pitchFamily="49" charset="-122"/>
                <a:ea typeface="SimHei" panose="02010609060101010101" pitchFamily="49" charset="-122"/>
              </a:rPr>
              <a:t>定一个类，它实现</a:t>
            </a:r>
            <a:r>
              <a:rPr kumimoji="1"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Comparator&lt;E&gt;</a:t>
            </a:r>
            <a:r>
              <a:rPr kumimoji="1" lang="zh-CN" altLang="en-US" sz="1800" dirty="0">
                <a:latin typeface="SimHei" panose="02010609060101010101" pitchFamily="49" charset="-122"/>
                <a:ea typeface="SimHei" panose="02010609060101010101" pitchFamily="49" charset="-122"/>
              </a:rPr>
              <a:t>接口</a:t>
            </a:r>
            <a:endParaRPr kumimoji="1" lang="en-US" altLang="zh-CN" sz="1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457200" indent="-457200">
              <a:buAutoNum type="arabicPeriod"/>
            </a:pPr>
            <a:r>
              <a:rPr lang="zh-CN" altLang="en-US" sz="1800" dirty="0">
                <a:latin typeface="SimHei" panose="02010609060101010101" pitchFamily="49" charset="-122"/>
                <a:ea typeface="SimHei" panose="02010609060101010101" pitchFamily="49" charset="-122"/>
              </a:rPr>
              <a:t>创建该类的对象，作为参数传递给</a:t>
            </a:r>
            <a:r>
              <a:rPr lang="en-US" altLang="zh-CN" sz="1800" dirty="0">
                <a:latin typeface="SimHei" panose="02010609060101010101" pitchFamily="49" charset="-122"/>
                <a:ea typeface="SimHei" panose="02010609060101010101" pitchFamily="49" charset="-122"/>
              </a:rPr>
              <a:t>sort</a:t>
            </a:r>
            <a:endParaRPr kumimoji="1" lang="zh-CN" altLang="en-US" sz="18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0DCADD6-88A6-1728-2CE5-72FFEEF89C03}"/>
              </a:ext>
            </a:extLst>
          </p:cNvPr>
          <p:cNvSpPr txBox="1"/>
          <p:nvPr/>
        </p:nvSpPr>
        <p:spPr>
          <a:xfrm>
            <a:off x="4762673" y="3579862"/>
            <a:ext cx="4489847" cy="132343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2000" b="1" dirty="0"/>
              <a:t>class </a:t>
            </a:r>
            <a:r>
              <a:rPr lang="en-US" altLang="zh-CN" sz="2000" b="1" dirty="0" err="1"/>
              <a:t>xyz</a:t>
            </a:r>
            <a:r>
              <a:rPr lang="en-US" altLang="zh-CN" sz="2000" b="1" dirty="0"/>
              <a:t> implements</a:t>
            </a:r>
            <a:r>
              <a:rPr lang="en-US" altLang="zh-CN" sz="2000" dirty="0"/>
              <a:t> Comparator&lt;E&gt; {</a:t>
            </a:r>
          </a:p>
          <a:p>
            <a:pPr lvl="1"/>
            <a:r>
              <a:rPr lang="en-US" altLang="zh-CN" sz="2000" b="1" dirty="0"/>
              <a:t> int</a:t>
            </a:r>
            <a:r>
              <a:rPr lang="en-US" altLang="zh-CN" sz="2000" dirty="0"/>
              <a:t> compare(E o1, E o2);</a:t>
            </a:r>
          </a:p>
          <a:p>
            <a:r>
              <a:rPr kumimoji="1" lang="en-US" altLang="zh-CN" sz="2000" dirty="0"/>
              <a:t>}</a:t>
            </a:r>
            <a:endParaRPr kumimoji="1" lang="zh-CN" altLang="en-US" sz="2000" dirty="0"/>
          </a:p>
        </p:txBody>
      </p:sp>
      <p:sp>
        <p:nvSpPr>
          <p:cNvPr id="11" name="上箭头 10">
            <a:extLst>
              <a:ext uri="{FF2B5EF4-FFF2-40B4-BE49-F238E27FC236}">
                <a16:creationId xmlns:a16="http://schemas.microsoft.com/office/drawing/2014/main" id="{1AFD9B06-B2AF-3FC6-7938-E561A35B4CC2}"/>
              </a:ext>
            </a:extLst>
          </p:cNvPr>
          <p:cNvSpPr/>
          <p:nvPr/>
        </p:nvSpPr>
        <p:spPr bwMode="auto">
          <a:xfrm>
            <a:off x="6953337" y="3147814"/>
            <a:ext cx="282959" cy="432048"/>
          </a:xfrm>
          <a:prstGeom prst="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267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395536" y="237877"/>
            <a:ext cx="1157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</a:t>
            </a:r>
            <a:r>
              <a:rPr kumimoji="1" lang="en-US" altLang="zh-CN" dirty="0"/>
              <a:t>ook</a:t>
            </a:r>
            <a:r>
              <a:rPr kumimoji="1" lang="zh-CN" altLang="en-US" dirty="0"/>
              <a:t>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171637-AFBF-3141-AFA2-41A6EF8AA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059582"/>
            <a:ext cx="6408712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173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395537" y="411510"/>
            <a:ext cx="1157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</a:t>
            </a:r>
            <a:r>
              <a:rPr kumimoji="1" lang="en-US" altLang="zh-CN" dirty="0"/>
              <a:t>ook</a:t>
            </a:r>
            <a:r>
              <a:rPr kumimoji="1" lang="zh-CN" altLang="en-US" dirty="0"/>
              <a:t>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9DB28E-F558-D145-A33B-492DF8A88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987574"/>
            <a:ext cx="5832647" cy="382991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5C94E61-9617-C34A-8623-C9034CE90F19}"/>
              </a:ext>
            </a:extLst>
          </p:cNvPr>
          <p:cNvSpPr txBox="1"/>
          <p:nvPr/>
        </p:nvSpPr>
        <p:spPr>
          <a:xfrm>
            <a:off x="5760639" y="1991910"/>
            <a:ext cx="3275856" cy="10156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2000" dirty="0"/>
              <a:t>需要传入一个实现</a:t>
            </a:r>
            <a:endParaRPr lang="en-US" altLang="zh-CN" sz="2000" dirty="0"/>
          </a:p>
          <a:p>
            <a:r>
              <a:rPr lang="en-US" altLang="zh-CN" sz="2000" dirty="0"/>
              <a:t>Comparator&lt;book&gt; </a:t>
            </a:r>
            <a:r>
              <a:rPr lang="zh-CN" altLang="en-US" sz="2000" dirty="0"/>
              <a:t>接口的对象</a:t>
            </a:r>
            <a:r>
              <a:rPr lang="en-US" altLang="zh-CN" sz="2000" dirty="0"/>
              <a:t> 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4197657E-0D49-AB43-8A70-6DE338C4F7A2}"/>
              </a:ext>
            </a:extLst>
          </p:cNvPr>
          <p:cNvCxnSpPr>
            <a:cxnSpLocks/>
          </p:cNvCxnSpPr>
          <p:nvPr/>
        </p:nvCxnSpPr>
        <p:spPr bwMode="auto">
          <a:xfrm flipH="1">
            <a:off x="3635896" y="2499742"/>
            <a:ext cx="2160240" cy="1080120"/>
          </a:xfrm>
          <a:prstGeom prst="straightConnector1">
            <a:avLst/>
          </a:prstGeom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23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395537" y="411510"/>
            <a:ext cx="35349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比较两本书的类</a:t>
            </a:r>
            <a:r>
              <a:rPr lang="en-US" altLang="zh-CN" dirty="0" err="1"/>
              <a:t>cmpBook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5C94E61-9617-C34A-8623-C9034CE90F19}"/>
              </a:ext>
            </a:extLst>
          </p:cNvPr>
          <p:cNvSpPr txBox="1"/>
          <p:nvPr/>
        </p:nvSpPr>
        <p:spPr>
          <a:xfrm>
            <a:off x="6412141" y="1692592"/>
            <a:ext cx="2736304" cy="10156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2000" dirty="0"/>
              <a:t>compare</a:t>
            </a:r>
            <a:r>
              <a:rPr lang="zh-CN" altLang="en-US" sz="2000" dirty="0"/>
              <a:t>方法是</a:t>
            </a:r>
            <a:r>
              <a:rPr lang="en-US" altLang="zh-CN" sz="2000" dirty="0"/>
              <a:t>Comparator </a:t>
            </a:r>
            <a:r>
              <a:rPr lang="zh-CN" altLang="en-US" sz="2000" dirty="0"/>
              <a:t>接口必须实现的唯一方法</a:t>
            </a:r>
            <a:endParaRPr kumimoji="1"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1A89CFF-E9ED-1548-8984-B75B7DB72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779662"/>
            <a:ext cx="5632950" cy="2468969"/>
          </a:xfrm>
          <a:prstGeom prst="rect">
            <a:avLst/>
          </a:prstGeom>
        </p:spPr>
      </p:pic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4197657E-0D49-AB43-8A70-6DE338C4F7A2}"/>
              </a:ext>
            </a:extLst>
          </p:cNvPr>
          <p:cNvCxnSpPr/>
          <p:nvPr/>
        </p:nvCxnSpPr>
        <p:spPr bwMode="auto">
          <a:xfrm flipH="1">
            <a:off x="4644008" y="2067694"/>
            <a:ext cx="1763688" cy="648072"/>
          </a:xfrm>
          <a:prstGeom prst="straightConnector1">
            <a:avLst/>
          </a:prstGeom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216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372944" y="195486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实现图书排序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9E28DC-EABA-524A-A641-7EFFF6E28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6" y="774328"/>
            <a:ext cx="5904655" cy="359484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BDA46CA-C262-BA4C-9DF0-5421B5E8335D}"/>
              </a:ext>
            </a:extLst>
          </p:cNvPr>
          <p:cNvSpPr txBox="1"/>
          <p:nvPr/>
        </p:nvSpPr>
        <p:spPr>
          <a:xfrm>
            <a:off x="6516913" y="1002090"/>
            <a:ext cx="2254143" cy="156966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dirty="0"/>
              <a:t>C</a:t>
            </a:r>
            <a:r>
              <a:rPr lang="zh-CN" altLang="en-US" dirty="0"/>
              <a:t>语言程序设计</a:t>
            </a:r>
          </a:p>
          <a:p>
            <a:r>
              <a:rPr lang="en-US" altLang="zh-CN" dirty="0"/>
              <a:t>Java</a:t>
            </a:r>
            <a:r>
              <a:rPr lang="zh-CN" altLang="en-US" dirty="0"/>
              <a:t>基础</a:t>
            </a:r>
          </a:p>
          <a:p>
            <a:r>
              <a:rPr lang="en-US" altLang="zh-CN" dirty="0"/>
              <a:t>Java</a:t>
            </a:r>
            <a:r>
              <a:rPr lang="zh-CN" altLang="en-US" dirty="0"/>
              <a:t>编程思想</a:t>
            </a:r>
          </a:p>
          <a:p>
            <a:endParaRPr kumimoji="1" lang="zh-CN" altLang="en-US" dirty="0"/>
          </a:p>
        </p:txBody>
      </p:sp>
      <p:sp>
        <p:nvSpPr>
          <p:cNvPr id="3" name="圆角矩形标注 2">
            <a:extLst>
              <a:ext uri="{FF2B5EF4-FFF2-40B4-BE49-F238E27FC236}">
                <a16:creationId xmlns:a16="http://schemas.microsoft.com/office/drawing/2014/main" id="{881ADC13-E9EF-20E2-50BC-B056EFCAE4C5}"/>
              </a:ext>
            </a:extLst>
          </p:cNvPr>
          <p:cNvSpPr/>
          <p:nvPr/>
        </p:nvSpPr>
        <p:spPr bwMode="auto">
          <a:xfrm>
            <a:off x="6127777" y="3458099"/>
            <a:ext cx="2627087" cy="1296144"/>
          </a:xfrm>
          <a:prstGeom prst="wedgeRoundRectCallout">
            <a:avLst>
              <a:gd name="adj1" fmla="val -180102"/>
              <a:gd name="adj2" fmla="val -56054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sort</a:t>
            </a:r>
            <a:r>
              <a:rPr kumimoji="1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实现排序算法，</a:t>
            </a:r>
            <a:endParaRPr kumimoji="1" lang="en-US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把元素的大小关系</a:t>
            </a:r>
            <a:endParaRPr kumimoji="1" lang="en-US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定义留给使用者</a:t>
            </a:r>
          </a:p>
        </p:txBody>
      </p:sp>
    </p:spTree>
    <p:extLst>
      <p:ext uri="{BB962C8B-B14F-4D97-AF65-F5344CB8AC3E}">
        <p14:creationId xmlns:p14="http://schemas.microsoft.com/office/powerpoint/2010/main" val="418091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79512" y="84235"/>
            <a:ext cx="3955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n w="0"/>
                <a:latin typeface="微软雅黑" panose="020B0503020204020204" pitchFamily="34" charset="-122"/>
                <a:ea typeface="微软雅黑" panose="020B0503020204020204" pitchFamily="34" charset="-122"/>
              </a:rPr>
              <a:t>内部类</a:t>
            </a:r>
          </a:p>
        </p:txBody>
      </p:sp>
      <p:sp>
        <p:nvSpPr>
          <p:cNvPr id="38" name="流程图: 过程 37"/>
          <p:cNvSpPr/>
          <p:nvPr/>
        </p:nvSpPr>
        <p:spPr>
          <a:xfrm>
            <a:off x="413905" y="658282"/>
            <a:ext cx="7776864" cy="885720"/>
          </a:xfrm>
          <a:prstGeom prst="flowChartProcess">
            <a:avLst/>
          </a:prstGeom>
          <a:gradFill>
            <a:gsLst>
              <a:gs pos="0">
                <a:sysClr val="window" lastClr="FFFFFF"/>
              </a:gs>
              <a:gs pos="62000">
                <a:srgbClr val="2676FF">
                  <a:lumMod val="60000"/>
                  <a:lumOff val="40000"/>
                </a:srgbClr>
              </a:gs>
            </a:gsLst>
            <a:lin ang="7800000" scaled="0"/>
          </a:gradFill>
          <a:ln w="9525" cap="rnd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bg1"/>
                </a:solidFill>
                <a:latin typeface="+mn-ea"/>
                <a:ea typeface="+mn-ea"/>
              </a:rPr>
              <a:t>内部类（</a:t>
            </a:r>
            <a:r>
              <a:rPr lang="en-US" altLang="zh-CN" sz="1800" b="1" dirty="0">
                <a:solidFill>
                  <a:schemeClr val="bg1"/>
                </a:solidFill>
                <a:latin typeface="+mn-ea"/>
                <a:ea typeface="+mn-ea"/>
              </a:rPr>
              <a:t>Inner Class</a:t>
            </a:r>
            <a:r>
              <a:rPr lang="zh-CN" altLang="en-US" sz="1800" b="1" dirty="0">
                <a:solidFill>
                  <a:schemeClr val="bg1"/>
                </a:solidFill>
                <a:latin typeface="+mn-ea"/>
                <a:ea typeface="+mn-ea"/>
              </a:rPr>
              <a:t>）：</a:t>
            </a:r>
            <a:r>
              <a:rPr lang="zh-CN" altLang="en-US" sz="1800" dirty="0">
                <a:latin typeface="+mn-ea"/>
                <a:ea typeface="+mn-ea"/>
              </a:rPr>
              <a:t>一个类定义在别的类的内部，称之为</a:t>
            </a:r>
            <a:r>
              <a:rPr kumimoji="0" lang="zh-CN" altLang="en-US" sz="1800" kern="0" dirty="0">
                <a:latin typeface="+mn-ea"/>
                <a:ea typeface="+mn-ea"/>
              </a:rPr>
              <a:t>内部类。</a:t>
            </a:r>
            <a:endParaRPr lang="zh-CN" altLang="en-US" sz="1800" dirty="0">
              <a:latin typeface="+mn-ea"/>
              <a:ea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641864" y="1781222"/>
            <a:ext cx="1985655" cy="2013104"/>
            <a:chOff x="6289667" y="1494750"/>
            <a:chExt cx="1985655" cy="2013104"/>
          </a:xfrm>
        </p:grpSpPr>
        <p:grpSp>
          <p:nvGrpSpPr>
            <p:cNvPr id="33" name="组合 32"/>
            <p:cNvGrpSpPr/>
            <p:nvPr/>
          </p:nvGrpSpPr>
          <p:grpSpPr>
            <a:xfrm>
              <a:off x="6289667" y="1494750"/>
              <a:ext cx="1985655" cy="2013104"/>
              <a:chOff x="3621705" y="1664804"/>
              <a:chExt cx="3672408" cy="3672408"/>
            </a:xfrm>
            <a:scene3d>
              <a:camera prst="orthographicFront">
                <a:rot lat="20712698" lon="1860498" rev="20730538"/>
              </a:camera>
              <a:lightRig rig="soft" dir="t"/>
            </a:scene3d>
          </p:grpSpPr>
          <p:sp>
            <p:nvSpPr>
              <p:cNvPr id="40" name="空心弧 39"/>
              <p:cNvSpPr/>
              <p:nvPr/>
            </p:nvSpPr>
            <p:spPr>
              <a:xfrm>
                <a:off x="3621705" y="1664804"/>
                <a:ext cx="3672408" cy="3672408"/>
              </a:xfrm>
              <a:prstGeom prst="blockArc">
                <a:avLst>
                  <a:gd name="adj1" fmla="val 16467387"/>
                  <a:gd name="adj2" fmla="val 21302561"/>
                  <a:gd name="adj3" fmla="val 9795"/>
                </a:avLst>
              </a:prstGeom>
              <a:solidFill>
                <a:srgbClr val="EAEAEA"/>
              </a:solidFill>
              <a:ln w="3175" cap="flat" cmpd="sng" algn="ctr">
                <a:solidFill>
                  <a:srgbClr val="EAEAEA"/>
                </a:solidFill>
                <a:prstDash val="solid"/>
              </a:ln>
              <a:effectLst/>
              <a:sp3d extrusionH="228600"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Impact" pitchFamily="34" charset="0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41" name="空心弧 40"/>
              <p:cNvSpPr/>
              <p:nvPr/>
            </p:nvSpPr>
            <p:spPr>
              <a:xfrm flipV="1">
                <a:off x="3621705" y="1664804"/>
                <a:ext cx="3672408" cy="3672408"/>
              </a:xfrm>
              <a:prstGeom prst="blockArc">
                <a:avLst>
                  <a:gd name="adj1" fmla="val 11062843"/>
                  <a:gd name="adj2" fmla="val 15931266"/>
                  <a:gd name="adj3" fmla="val 10504"/>
                </a:avLst>
              </a:prstGeom>
              <a:gradFill>
                <a:gsLst>
                  <a:gs pos="100000">
                    <a:srgbClr val="2676FF">
                      <a:lumMod val="60000"/>
                      <a:lumOff val="40000"/>
                    </a:srgbClr>
                  </a:gs>
                  <a:gs pos="0">
                    <a:srgbClr val="2676FF"/>
                  </a:gs>
                </a:gsLst>
                <a:lin ang="5400000" scaled="0"/>
              </a:gradFill>
              <a:ln w="3175" cap="flat" cmpd="sng" algn="ctr">
                <a:solidFill>
                  <a:srgbClr val="2676FF">
                    <a:lumMod val="60000"/>
                    <a:lumOff val="40000"/>
                  </a:srgbClr>
                </a:solidFill>
                <a:prstDash val="solid"/>
              </a:ln>
              <a:effectLst/>
              <a:sp3d extrusionH="228600"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Impact" pitchFamily="34" charset="0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42" name="空心弧 41"/>
              <p:cNvSpPr/>
              <p:nvPr/>
            </p:nvSpPr>
            <p:spPr>
              <a:xfrm>
                <a:off x="3621705" y="1664804"/>
                <a:ext cx="3672408" cy="3672408"/>
              </a:xfrm>
              <a:prstGeom prst="blockArc">
                <a:avLst>
                  <a:gd name="adj1" fmla="val 11071812"/>
                  <a:gd name="adj2" fmla="val 15961648"/>
                  <a:gd name="adj3" fmla="val 9659"/>
                </a:avLst>
              </a:prstGeom>
              <a:gradFill>
                <a:gsLst>
                  <a:gs pos="100000">
                    <a:srgbClr val="2676FF">
                      <a:lumMod val="60000"/>
                      <a:lumOff val="40000"/>
                    </a:srgbClr>
                  </a:gs>
                  <a:gs pos="0">
                    <a:srgbClr val="2676FF"/>
                  </a:gs>
                </a:gsLst>
                <a:lin ang="16200000" scaled="0"/>
              </a:gradFill>
              <a:ln w="3175" cap="flat" cmpd="sng" algn="ctr">
                <a:solidFill>
                  <a:srgbClr val="2676FF">
                    <a:lumMod val="60000"/>
                    <a:lumOff val="40000"/>
                  </a:srgbClr>
                </a:solidFill>
                <a:prstDash val="solid"/>
              </a:ln>
              <a:effectLst/>
              <a:sp3d extrusionH="228600"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Impact" pitchFamily="34" charset="0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43" name="空心弧 42"/>
              <p:cNvSpPr/>
              <p:nvPr/>
            </p:nvSpPr>
            <p:spPr>
              <a:xfrm flipV="1">
                <a:off x="3621705" y="1664804"/>
                <a:ext cx="3672408" cy="3672408"/>
              </a:xfrm>
              <a:prstGeom prst="blockArc">
                <a:avLst>
                  <a:gd name="adj1" fmla="val 16445151"/>
                  <a:gd name="adj2" fmla="val 21373412"/>
                  <a:gd name="adj3" fmla="val 10438"/>
                </a:avLst>
              </a:prstGeom>
              <a:solidFill>
                <a:srgbClr val="EAEAEA"/>
              </a:solidFill>
              <a:ln w="3175" cap="flat" cmpd="sng" algn="ctr">
                <a:solidFill>
                  <a:srgbClr val="EAEAEA"/>
                </a:solidFill>
                <a:prstDash val="solid"/>
              </a:ln>
              <a:effectLst/>
              <a:sp3d extrusionH="228600"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Impact" pitchFamily="34" charset="0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4286136" y="2328711"/>
                <a:ext cx="2343545" cy="2343545"/>
              </a:xfrm>
              <a:prstGeom prst="ellipse">
                <a:avLst/>
              </a:prstGeom>
              <a:gradFill flip="none" rotWithShape="1">
                <a:gsLst>
                  <a:gs pos="0">
                    <a:srgbClr val="C5C5C5"/>
                  </a:gs>
                  <a:gs pos="50000">
                    <a:srgbClr val="EAEAEA"/>
                  </a:gs>
                  <a:gs pos="100000">
                    <a:srgbClr val="C5C5C5"/>
                  </a:gs>
                </a:gsLst>
                <a:lin ang="0" scaled="1"/>
                <a:tileRect/>
              </a:gradFill>
              <a:ln w="25400" cap="flat" cmpd="sng" algn="ctr">
                <a:solidFill>
                  <a:srgbClr val="D7D7D7"/>
                </a:solidFill>
                <a:prstDash val="solid"/>
              </a:ln>
              <a:effectLst/>
              <a:sp3d extrusionH="228600"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Impact" pitchFamily="34" charset="0"/>
                  <a:ea typeface="微软雅黑" pitchFamily="34" charset="-122"/>
                  <a:cs typeface="+mn-cs"/>
                </a:endParaRPr>
              </a:p>
            </p:txBody>
          </p:sp>
        </p:grpSp>
        <p:sp>
          <p:nvSpPr>
            <p:cNvPr id="45" name="矩形 44"/>
            <p:cNvSpPr/>
            <p:nvPr/>
          </p:nvSpPr>
          <p:spPr>
            <a:xfrm>
              <a:off x="6382394" y="2260103"/>
              <a:ext cx="18002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800" b="1" dirty="0">
                  <a:solidFill>
                    <a:srgbClr val="5089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内部类</a:t>
              </a:r>
              <a:endParaRPr lang="en-US" altLang="zh-CN" sz="1800" b="1" dirty="0">
                <a:solidFill>
                  <a:srgbClr val="5089F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800" b="1" dirty="0">
                  <a:solidFill>
                    <a:srgbClr val="5089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的概念</a:t>
              </a:r>
              <a:endParaRPr lang="zh-CN" altLang="en-US" sz="1800" b="1" dirty="0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79701FC3-1171-8C4E-981C-6C2696EABCC0}"/>
              </a:ext>
            </a:extLst>
          </p:cNvPr>
          <p:cNvSpPr txBox="1"/>
          <p:nvPr/>
        </p:nvSpPr>
        <p:spPr>
          <a:xfrm>
            <a:off x="413905" y="1717940"/>
            <a:ext cx="41764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Helvetica" pitchFamily="2" charset="0"/>
              </a:rPr>
              <a:t>class </a:t>
            </a:r>
            <a:r>
              <a:rPr kumimoji="1" lang="en-US" altLang="zh-CN" sz="2000" dirty="0" err="1">
                <a:latin typeface="Helvetica" pitchFamily="2" charset="0"/>
              </a:rPr>
              <a:t>ClassA</a:t>
            </a:r>
            <a:r>
              <a:rPr kumimoji="1" lang="en-US" altLang="zh-CN" sz="2000" dirty="0">
                <a:latin typeface="Helvetica" pitchFamily="2" charset="0"/>
              </a:rPr>
              <a:t>{</a:t>
            </a:r>
          </a:p>
          <a:p>
            <a:r>
              <a:rPr lang="en-US" altLang="zh-CN" sz="2000" dirty="0">
                <a:latin typeface="Helvetica" pitchFamily="2" charset="0"/>
              </a:rPr>
              <a:t>      ….</a:t>
            </a:r>
          </a:p>
          <a:p>
            <a:pPr lvl="1"/>
            <a:r>
              <a:rPr lang="en-US" altLang="zh-CN" sz="2000" dirty="0">
                <a:latin typeface="Helvetica" pitchFamily="2" charset="0"/>
              </a:rPr>
              <a:t>class </a:t>
            </a:r>
            <a:r>
              <a:rPr lang="en-US" altLang="zh-CN" sz="2000" dirty="0" err="1">
                <a:latin typeface="Helvetica" pitchFamily="2" charset="0"/>
              </a:rPr>
              <a:t>ClassB</a:t>
            </a:r>
            <a:r>
              <a:rPr lang="en-US" altLang="zh-CN" sz="2000" dirty="0">
                <a:latin typeface="Helvetica" pitchFamily="2" charset="0"/>
              </a:rPr>
              <a:t>{</a:t>
            </a:r>
          </a:p>
          <a:p>
            <a:pPr lvl="1"/>
            <a:r>
              <a:rPr lang="en-US" altLang="zh-CN" sz="2000" dirty="0">
                <a:latin typeface="Helvetica" pitchFamily="2" charset="0"/>
              </a:rPr>
              <a:t>  ....</a:t>
            </a:r>
          </a:p>
          <a:p>
            <a:pPr lvl="1"/>
            <a:r>
              <a:rPr lang="en-US" altLang="zh-CN" sz="2000" dirty="0">
                <a:latin typeface="Helvetica" pitchFamily="2" charset="0"/>
              </a:rPr>
              <a:t>}</a:t>
            </a:r>
          </a:p>
          <a:p>
            <a:pPr lvl="1"/>
            <a:r>
              <a:rPr lang="en-US" altLang="zh-CN" sz="2000" dirty="0">
                <a:latin typeface="Helvetica" pitchFamily="2" charset="0"/>
              </a:rPr>
              <a:t>.…</a:t>
            </a:r>
          </a:p>
          <a:p>
            <a:r>
              <a:rPr kumimoji="1" lang="en-US" altLang="zh-CN" sz="2000" dirty="0">
                <a:latin typeface="Helvetica" pitchFamily="2" charset="0"/>
              </a:rPr>
              <a:t>}</a:t>
            </a:r>
            <a:r>
              <a:rPr kumimoji="1" lang="zh-CN" altLang="en-US" sz="2000" dirty="0">
                <a:latin typeface="Helvetica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4272656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251520" y="123478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代码作为参数进行传递</a:t>
            </a:r>
            <a:endParaRPr kumimoji="1"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9E28DC-EABA-524A-A641-7EFFF6E28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6" y="774328"/>
            <a:ext cx="5904655" cy="359484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7751C59-A071-3954-8502-68478936BD0E}"/>
              </a:ext>
            </a:extLst>
          </p:cNvPr>
          <p:cNvSpPr txBox="1"/>
          <p:nvPr/>
        </p:nvSpPr>
        <p:spPr>
          <a:xfrm>
            <a:off x="1259632" y="4111461"/>
            <a:ext cx="5109091" cy="83099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kumimoji="1" lang="en-US" altLang="zh-CN" dirty="0"/>
              <a:t>sort</a:t>
            </a:r>
            <a:r>
              <a:rPr kumimoji="1" lang="zh-CN" altLang="en-US" dirty="0"/>
              <a:t>方法实现了排序的大部分功能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少部分（功能）代码留待使用者补全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B25AA8E-2285-47C9-06EB-48F043D2DBD1}"/>
              </a:ext>
            </a:extLst>
          </p:cNvPr>
          <p:cNvGrpSpPr/>
          <p:nvPr/>
        </p:nvGrpSpPr>
        <p:grpSpPr>
          <a:xfrm>
            <a:off x="3513952" y="1203598"/>
            <a:ext cx="5904655" cy="2230498"/>
            <a:chOff x="3513952" y="1203598"/>
            <a:chExt cx="5904655" cy="2230498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6A9FEF0-D50B-78D8-2E6C-1D000DEC4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27747" y="1203598"/>
              <a:ext cx="4035590" cy="1768833"/>
            </a:xfrm>
            <a:prstGeom prst="rect">
              <a:avLst/>
            </a:prstGeom>
            <a:ln>
              <a:solidFill>
                <a:srgbClr val="C00000"/>
              </a:solidFill>
            </a:ln>
          </p:spPr>
        </p:pic>
        <p:cxnSp>
          <p:nvCxnSpPr>
            <p:cNvPr id="9" name="曲线连接符 8">
              <a:extLst>
                <a:ext uri="{FF2B5EF4-FFF2-40B4-BE49-F238E27FC236}">
                  <a16:creationId xmlns:a16="http://schemas.microsoft.com/office/drawing/2014/main" id="{D8FE8E18-94D4-5C16-D899-028784DDEC4F}"/>
                </a:ext>
              </a:extLst>
            </p:cNvPr>
            <p:cNvCxnSpPr/>
            <p:nvPr/>
          </p:nvCxnSpPr>
          <p:spPr bwMode="auto">
            <a:xfrm rot="10800000" flipV="1">
              <a:off x="3513952" y="2211710"/>
              <a:ext cx="1994152" cy="936104"/>
            </a:xfrm>
            <a:prstGeom prst="curved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FE63BB4-7B7B-4BD3-DD50-E6338CE75BA4}"/>
                </a:ext>
              </a:extLst>
            </p:cNvPr>
            <p:cNvSpPr txBox="1"/>
            <p:nvPr/>
          </p:nvSpPr>
          <p:spPr>
            <a:xfrm>
              <a:off x="4771181" y="2972431"/>
              <a:ext cx="46474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向</a:t>
              </a:r>
              <a:r>
                <a:rPr kumimoji="1" lang="en-US" altLang="zh-CN" dirty="0"/>
                <a:t>sort</a:t>
              </a:r>
              <a:r>
                <a:rPr kumimoji="1" lang="zh-CN" altLang="en-US" dirty="0"/>
                <a:t>方法传递一个方法（代码）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0407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251520" y="169352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函数式接口（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functional interface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）</a:t>
            </a:r>
            <a:endParaRPr kumimoji="1"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E08C518-7B6B-24C3-50B8-B300208BF382}"/>
              </a:ext>
            </a:extLst>
          </p:cNvPr>
          <p:cNvSpPr txBox="1"/>
          <p:nvPr/>
        </p:nvSpPr>
        <p:spPr>
          <a:xfrm>
            <a:off x="4499992" y="2931790"/>
            <a:ext cx="4381327" cy="101566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2000" b="1" dirty="0"/>
              <a:t>public</a:t>
            </a:r>
            <a:r>
              <a:rPr lang="en-US" altLang="zh-CN" sz="2000" dirty="0"/>
              <a:t> </a:t>
            </a:r>
            <a:r>
              <a:rPr lang="en-US" altLang="zh-CN" sz="2000" b="1" dirty="0"/>
              <a:t>interface</a:t>
            </a:r>
            <a:r>
              <a:rPr lang="en-US" altLang="zh-CN" sz="2000" dirty="0"/>
              <a:t> Comparator&lt;T&gt; {</a:t>
            </a:r>
          </a:p>
          <a:p>
            <a:pPr lvl="1"/>
            <a:r>
              <a:rPr lang="en-US" altLang="zh-CN" sz="2000" b="1" dirty="0"/>
              <a:t> int</a:t>
            </a:r>
            <a:r>
              <a:rPr lang="en-US" altLang="zh-CN" sz="2000" dirty="0"/>
              <a:t> compare(T o1, T o2);</a:t>
            </a:r>
          </a:p>
          <a:p>
            <a:r>
              <a:rPr kumimoji="1" lang="en-US" altLang="zh-CN" sz="2000" dirty="0"/>
              <a:t>}</a:t>
            </a:r>
            <a:endParaRPr kumimoji="1" lang="zh-CN" altLang="en-US" sz="2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FECE70F-0AA6-5ADC-E0DB-336D6ECF1E36}"/>
              </a:ext>
            </a:extLst>
          </p:cNvPr>
          <p:cNvSpPr txBox="1"/>
          <p:nvPr/>
        </p:nvSpPr>
        <p:spPr>
          <a:xfrm>
            <a:off x="395536" y="987574"/>
            <a:ext cx="60324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函数式接口：</a:t>
            </a:r>
            <a:r>
              <a:rPr kumimoji="1" lang="zh-CN" altLang="en-US" dirty="0">
                <a:latin typeface="FangSong" panose="02010609060101010101" pitchFamily="49" charset="-122"/>
                <a:ea typeface="FangSong" panose="02010609060101010101" pitchFamily="49" charset="-122"/>
              </a:rPr>
              <a:t>一个接口，只定义一个方法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24F64E1-5738-3D61-AF3E-70EF441AFD92}"/>
              </a:ext>
            </a:extLst>
          </p:cNvPr>
          <p:cNvSpPr txBox="1"/>
          <p:nvPr/>
        </p:nvSpPr>
        <p:spPr>
          <a:xfrm>
            <a:off x="395536" y="1635646"/>
            <a:ext cx="62229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FangSong" panose="02010609060101010101" pitchFamily="49" charset="-122"/>
                <a:ea typeface="FangSong" panose="02010609060101010101" pitchFamily="49" charset="-122"/>
              </a:rPr>
              <a:t>实现函数式接口的类型对象，只有一个目的：传递一个方法给接收者。接收者通过对象回掉这个方法。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DAE33EE-4F56-A05A-AE34-9CA134F8FC6D}"/>
              </a:ext>
            </a:extLst>
          </p:cNvPr>
          <p:cNvSpPr txBox="1"/>
          <p:nvPr/>
        </p:nvSpPr>
        <p:spPr>
          <a:xfrm>
            <a:off x="5756663" y="398112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函数式接口</a:t>
            </a:r>
          </a:p>
        </p:txBody>
      </p:sp>
    </p:spTree>
    <p:extLst>
      <p:ext uri="{BB962C8B-B14F-4D97-AF65-F5344CB8AC3E}">
        <p14:creationId xmlns:p14="http://schemas.microsoft.com/office/powerpoint/2010/main" val="3595524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323528" y="203312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Lambda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表达式：可传递的代码块</a:t>
            </a:r>
            <a:endParaRPr kumimoji="1"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C2F02A-671D-2449-B796-340FC9C68C31}"/>
              </a:ext>
            </a:extLst>
          </p:cNvPr>
          <p:cNvSpPr txBox="1"/>
          <p:nvPr/>
        </p:nvSpPr>
        <p:spPr>
          <a:xfrm>
            <a:off x="539552" y="1203598"/>
            <a:ext cx="8893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b="1" dirty="0">
                <a:solidFill>
                  <a:srgbClr val="0070C0"/>
                </a:solidFill>
                <a:latin typeface="Helvetica" pitchFamily="2" charset="0"/>
              </a:rPr>
              <a:t>(paratype p1, …) </a:t>
            </a:r>
            <a:r>
              <a:rPr lang="en-US" altLang="zh-CN" dirty="0">
                <a:latin typeface="Helvetica" pitchFamily="2" charset="0"/>
              </a:rPr>
              <a:t>-&gt; 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b="1" dirty="0">
                <a:solidFill>
                  <a:srgbClr val="C00000"/>
                </a:solidFill>
                <a:latin typeface="Helvetica" pitchFamily="2" charset="0"/>
              </a:rPr>
              <a:t>express1</a:t>
            </a:r>
            <a:r>
              <a:rPr lang="zh-CN" altLang="en-US" dirty="0">
                <a:latin typeface="Helvetica" pitchFamily="2" charset="0"/>
              </a:rPr>
              <a:t>                                                 </a:t>
            </a:r>
            <a:endParaRPr kumimoji="1" lang="zh-CN" altLang="en-US" dirty="0">
              <a:latin typeface="Helvetica" pitchFamily="2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6B2A7E3-F796-5345-86CD-C71C5E927BD7}"/>
              </a:ext>
            </a:extLst>
          </p:cNvPr>
          <p:cNvSpPr txBox="1"/>
          <p:nvPr/>
        </p:nvSpPr>
        <p:spPr>
          <a:xfrm>
            <a:off x="971600" y="1834814"/>
            <a:ext cx="64588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Helvetica" pitchFamily="2" charset="0"/>
              </a:rPr>
              <a:t>例如：</a:t>
            </a:r>
            <a:r>
              <a:rPr kumimoji="1" lang="en-US" altLang="zh-CN" dirty="0">
                <a:latin typeface="Helvetica" pitchFamily="2" charset="0"/>
              </a:rPr>
              <a:t>(int a, int b) -&gt;  a &gt;= b ? a: b</a:t>
            </a:r>
          </a:p>
          <a:p>
            <a:endParaRPr kumimoji="1" lang="en-US" altLang="zh-CN" dirty="0">
              <a:latin typeface="Helvetica" pitchFamily="2" charset="0"/>
            </a:endParaRPr>
          </a:p>
          <a:p>
            <a:r>
              <a:rPr lang="zh-CN" altLang="en-US" dirty="0">
                <a:latin typeface="Helvetica" pitchFamily="2" charset="0"/>
                <a:sym typeface="Wingdings" pitchFamily="2" charset="2"/>
              </a:rPr>
              <a:t>等同于 </a:t>
            </a:r>
            <a:r>
              <a:rPr lang="en-US" altLang="zh-CN" dirty="0">
                <a:latin typeface="Helvetica" pitchFamily="2" charset="0"/>
                <a:sym typeface="Wingdings" pitchFamily="2" charset="2"/>
              </a:rPr>
              <a:t>int</a:t>
            </a:r>
            <a:r>
              <a:rPr lang="zh-CN" altLang="en-US" dirty="0">
                <a:latin typeface="Helvetica" pitchFamily="2" charset="0"/>
                <a:sym typeface="Wingdings" pitchFamily="2" charset="2"/>
              </a:rPr>
              <a:t> </a:t>
            </a:r>
            <a:r>
              <a:rPr lang="en-US" altLang="zh-CN" dirty="0" err="1">
                <a:latin typeface="Helvetica" pitchFamily="2" charset="0"/>
                <a:sym typeface="Wingdings" pitchFamily="2" charset="2"/>
              </a:rPr>
              <a:t>func</a:t>
            </a:r>
            <a:r>
              <a:rPr lang="en-US" altLang="zh-CN" dirty="0">
                <a:latin typeface="Helvetica" pitchFamily="2" charset="0"/>
                <a:sym typeface="Wingdings" pitchFamily="2" charset="2"/>
              </a:rPr>
              <a:t>(int </a:t>
            </a:r>
            <a:r>
              <a:rPr lang="en-US" altLang="zh-CN" dirty="0" err="1">
                <a:latin typeface="Helvetica" pitchFamily="2" charset="0"/>
                <a:sym typeface="Wingdings" pitchFamily="2" charset="2"/>
              </a:rPr>
              <a:t>a,int</a:t>
            </a:r>
            <a:r>
              <a:rPr lang="en-US" altLang="zh-CN" dirty="0">
                <a:latin typeface="Helvetica" pitchFamily="2" charset="0"/>
                <a:sym typeface="Wingdings" pitchFamily="2" charset="2"/>
              </a:rPr>
              <a:t>) { return a&gt;=b? a : b; }</a:t>
            </a:r>
            <a:r>
              <a:rPr kumimoji="1" lang="en-US" altLang="zh-CN" dirty="0">
                <a:latin typeface="Helvetica" pitchFamily="2" charset="0"/>
                <a:sym typeface="Wingdings" pitchFamily="2" charset="2"/>
              </a:rPr>
              <a:t> </a:t>
            </a:r>
            <a:endParaRPr kumimoji="1" lang="zh-CN" altLang="en-US" dirty="0">
              <a:latin typeface="Helvetica" pitchFamily="2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91D0DE-0A44-3E4C-BDAD-A6BE4D06BF10}"/>
              </a:ext>
            </a:extLst>
          </p:cNvPr>
          <p:cNvSpPr txBox="1"/>
          <p:nvPr/>
        </p:nvSpPr>
        <p:spPr>
          <a:xfrm>
            <a:off x="539552" y="3169826"/>
            <a:ext cx="38884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dirty="0">
                <a:solidFill>
                  <a:srgbClr val="0070C0"/>
                </a:solidFill>
                <a:latin typeface="Helvetica" pitchFamily="2" charset="0"/>
              </a:rPr>
              <a:t>(paratype p1, …) </a:t>
            </a:r>
            <a:r>
              <a:rPr lang="en-US" altLang="zh-CN" b="1" dirty="0">
                <a:solidFill>
                  <a:srgbClr val="C00000"/>
                </a:solidFill>
                <a:latin typeface="Helvetica" pitchFamily="2" charset="0"/>
              </a:rPr>
              <a:t>-&gt; {</a:t>
            </a:r>
          </a:p>
          <a:p>
            <a:r>
              <a:rPr kumimoji="1" lang="en-US" altLang="zh-CN" b="1" dirty="0">
                <a:solidFill>
                  <a:srgbClr val="C00000"/>
                </a:solidFill>
                <a:latin typeface="Helvetica" pitchFamily="2" charset="0"/>
              </a:rPr>
              <a:t>     </a:t>
            </a:r>
            <a:r>
              <a:rPr lang="en-US" altLang="zh-CN" b="1" dirty="0">
                <a:solidFill>
                  <a:srgbClr val="C00000"/>
                </a:solidFill>
                <a:latin typeface="Helvetica" pitchFamily="2" charset="0"/>
              </a:rPr>
              <a:t>…..</a:t>
            </a:r>
            <a:endParaRPr kumimoji="1" lang="en-US" altLang="zh-CN" b="1" dirty="0">
              <a:solidFill>
                <a:srgbClr val="C00000"/>
              </a:solidFill>
              <a:latin typeface="Helvetica" pitchFamily="2" charset="0"/>
            </a:endParaRPr>
          </a:p>
          <a:p>
            <a:r>
              <a:rPr lang="en-US" altLang="zh-CN" b="1" dirty="0">
                <a:solidFill>
                  <a:srgbClr val="C00000"/>
                </a:solidFill>
                <a:latin typeface="Helvetica" pitchFamily="2" charset="0"/>
              </a:rPr>
              <a:t>     return</a:t>
            </a:r>
            <a:r>
              <a:rPr lang="zh-CN" altLang="en-US" b="1" dirty="0">
                <a:solidFill>
                  <a:srgbClr val="C00000"/>
                </a:solidFill>
                <a:latin typeface="Helvetica" pitchFamily="2" charset="0"/>
              </a:rPr>
              <a:t> </a:t>
            </a:r>
            <a:r>
              <a:rPr lang="en-US" altLang="zh-CN" b="1" dirty="0">
                <a:solidFill>
                  <a:srgbClr val="C00000"/>
                </a:solidFill>
                <a:latin typeface="Helvetica" pitchFamily="2" charset="0"/>
              </a:rPr>
              <a:t> …</a:t>
            </a:r>
          </a:p>
          <a:p>
            <a:r>
              <a:rPr kumimoji="1" lang="en-US" altLang="zh-CN" b="1" dirty="0">
                <a:solidFill>
                  <a:srgbClr val="C00000"/>
                </a:solidFill>
                <a:latin typeface="Helvetica" pitchFamily="2" charset="0"/>
              </a:rPr>
              <a:t>}</a:t>
            </a:r>
            <a:endParaRPr kumimoji="1" lang="zh-CN" altLang="en-US" b="1" dirty="0">
              <a:solidFill>
                <a:srgbClr val="C00000"/>
              </a:solidFill>
              <a:latin typeface="Helvetica" pitchFamily="2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37185BC-9063-56B9-A81E-7231C46A69C1}"/>
              </a:ext>
            </a:extLst>
          </p:cNvPr>
          <p:cNvSpPr txBox="1"/>
          <p:nvPr/>
        </p:nvSpPr>
        <p:spPr>
          <a:xfrm>
            <a:off x="4427983" y="3304509"/>
            <a:ext cx="4493538" cy="15696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dirty="0"/>
              <a:t>需要函数式接口对象的地方，</a:t>
            </a:r>
            <a:endParaRPr lang="en-US" altLang="zh-CN" dirty="0"/>
          </a:p>
          <a:p>
            <a:r>
              <a:rPr kumimoji="1" lang="zh-CN" altLang="en-US" dirty="0"/>
              <a:t>都可由</a:t>
            </a:r>
            <a:r>
              <a:rPr kumimoji="1" lang="en-US" altLang="zh-CN" dirty="0" err="1"/>
              <a:t>lamda</a:t>
            </a:r>
            <a:r>
              <a:rPr kumimoji="1" lang="zh-CN" altLang="en-US" dirty="0"/>
              <a:t>表达式替代：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定义一个类（实现接口）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创建并传递对象。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0040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5357F20-0FC0-A445-9FDC-C541F66EE532}"/>
              </a:ext>
            </a:extLst>
          </p:cNvPr>
          <p:cNvSpPr txBox="1"/>
          <p:nvPr/>
        </p:nvSpPr>
        <p:spPr>
          <a:xfrm>
            <a:off x="395537" y="411510"/>
            <a:ext cx="5593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+mn-ea"/>
                <a:ea typeface="+mn-ea"/>
              </a:rPr>
              <a:t>Lamda</a:t>
            </a:r>
            <a:r>
              <a:rPr lang="zh-CN" altLang="en-US" dirty="0">
                <a:latin typeface="+mn-ea"/>
                <a:ea typeface="+mn-ea"/>
              </a:rPr>
              <a:t>表达式简化接口实现</a:t>
            </a:r>
            <a:r>
              <a:rPr lang="en-US" altLang="zh-CN" dirty="0">
                <a:latin typeface="+mn-ea"/>
                <a:ea typeface="+mn-ea"/>
              </a:rPr>
              <a:t>-</a:t>
            </a:r>
            <a:r>
              <a:rPr lang="zh-CN" altLang="en-US" dirty="0">
                <a:latin typeface="+mn-ea"/>
                <a:ea typeface="+mn-ea"/>
              </a:rPr>
              <a:t>函数式接口</a:t>
            </a:r>
            <a:endParaRPr kumimoji="1" lang="zh-CN" altLang="en-US" dirty="0">
              <a:latin typeface="+mn-ea"/>
              <a:ea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56E415B-8A5E-DE44-8195-025995888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84" y="1059582"/>
            <a:ext cx="8384232" cy="379601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72ADCA6-0E2E-3FB0-3B4D-938D1A06EEB6}"/>
              </a:ext>
            </a:extLst>
          </p:cNvPr>
          <p:cNvSpPr txBox="1"/>
          <p:nvPr/>
        </p:nvSpPr>
        <p:spPr>
          <a:xfrm>
            <a:off x="4860032" y="1635646"/>
            <a:ext cx="4104456" cy="15696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Lambda expressions enable you to treat functionality as method argument, or code as data.(</a:t>
            </a:r>
            <a:r>
              <a:rPr lang="zh-CN" altLang="en-US" dirty="0"/>
              <a:t>函数作为参数传递</a:t>
            </a:r>
            <a:r>
              <a:rPr lang="en-US" altLang="zh-CN" dirty="0"/>
              <a:t>)</a:t>
            </a:r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A6DD41BE-E758-43DB-F04A-9C730F6AFB92}"/>
              </a:ext>
            </a:extLst>
          </p:cNvPr>
          <p:cNvCxnSpPr>
            <a:stCxn id="3" idx="2"/>
          </p:cNvCxnSpPr>
          <p:nvPr/>
        </p:nvCxnSpPr>
        <p:spPr bwMode="auto">
          <a:xfrm rot="5400000">
            <a:off x="5950896" y="2834522"/>
            <a:ext cx="590580" cy="1332148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1C7AED8C-8A0C-B5DF-A58D-CCD5DE9D1E7C}"/>
              </a:ext>
            </a:extLst>
          </p:cNvPr>
          <p:cNvSpPr txBox="1"/>
          <p:nvPr/>
        </p:nvSpPr>
        <p:spPr>
          <a:xfrm>
            <a:off x="3962802" y="4501157"/>
            <a:ext cx="5109091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dirty="0"/>
              <a:t>如果参数类型可推导，类型可省略。</a:t>
            </a:r>
          </a:p>
        </p:txBody>
      </p:sp>
      <p:cxnSp>
        <p:nvCxnSpPr>
          <p:cNvPr id="8" name="曲线连接符 7">
            <a:extLst>
              <a:ext uri="{FF2B5EF4-FFF2-40B4-BE49-F238E27FC236}">
                <a16:creationId xmlns:a16="http://schemas.microsoft.com/office/drawing/2014/main" id="{64ED9A37-A079-CBC6-E04D-B2CE84C2170B}"/>
              </a:ext>
            </a:extLst>
          </p:cNvPr>
          <p:cNvCxnSpPr/>
          <p:nvPr/>
        </p:nvCxnSpPr>
        <p:spPr bwMode="auto">
          <a:xfrm rot="10800000">
            <a:off x="2771800" y="3939902"/>
            <a:ext cx="1224136" cy="576064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10704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EB1FF3F-3866-D442-A376-4A6B4B1D2476}"/>
              </a:ext>
            </a:extLst>
          </p:cNvPr>
          <p:cNvSpPr txBox="1"/>
          <p:nvPr/>
        </p:nvSpPr>
        <p:spPr>
          <a:xfrm>
            <a:off x="395536" y="627534"/>
            <a:ext cx="806489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+mn-ea"/>
                <a:ea typeface="+mn-ea"/>
              </a:rPr>
              <a:t>作业：</a:t>
            </a:r>
            <a:endParaRPr kumimoji="1" lang="en-US" altLang="zh-CN" dirty="0">
              <a:latin typeface="+mn-ea"/>
              <a:ea typeface="+mn-ea"/>
            </a:endParaRPr>
          </a:p>
          <a:p>
            <a:endParaRPr lang="en-US" altLang="zh-CN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+mn-ea"/>
                <a:ea typeface="+mn-ea"/>
              </a:rPr>
              <a:t>以智能电器为例，练习内部类的定义和使用程序。</a:t>
            </a:r>
            <a:endParaRPr kumimoji="1"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+mn-ea"/>
                <a:ea typeface="+mn-ea"/>
              </a:rPr>
              <a:t>在你的程序中采用</a:t>
            </a:r>
            <a:r>
              <a:rPr kumimoji="1" lang="en-US" altLang="zh-CN" sz="2000" dirty="0" err="1">
                <a:latin typeface="+mn-ea"/>
                <a:ea typeface="+mn-ea"/>
              </a:rPr>
              <a:t>Arr</a:t>
            </a:r>
            <a:r>
              <a:rPr lang="en-US" altLang="zh-CN" sz="2000" dirty="0" err="1">
                <a:latin typeface="+mn-ea"/>
                <a:ea typeface="+mn-ea"/>
              </a:rPr>
              <a:t>a</a:t>
            </a:r>
            <a:r>
              <a:rPr kumimoji="1" lang="en-US" altLang="zh-CN" sz="2000" dirty="0" err="1">
                <a:latin typeface="+mn-ea"/>
                <a:ea typeface="+mn-ea"/>
              </a:rPr>
              <a:t>yList.sort</a:t>
            </a:r>
            <a:r>
              <a:rPr kumimoji="1" lang="en-US" altLang="zh-CN" sz="2000" dirty="0">
                <a:latin typeface="+mn-ea"/>
                <a:ea typeface="+mn-ea"/>
              </a:rPr>
              <a:t>()</a:t>
            </a:r>
            <a:r>
              <a:rPr kumimoji="1" lang="zh-CN" altLang="en-US" sz="2000" dirty="0">
                <a:latin typeface="+mn-ea"/>
                <a:ea typeface="+mn-ea"/>
              </a:rPr>
              <a:t>对图书进行排序（排序方式自定），用</a:t>
            </a:r>
            <a:r>
              <a:rPr lang="zh-CN" altLang="en-US" sz="2000" dirty="0">
                <a:latin typeface="+mn-ea"/>
                <a:ea typeface="+mn-ea"/>
              </a:rPr>
              <a:t>类定义和</a:t>
            </a:r>
            <a:r>
              <a:rPr kumimoji="1" lang="en-US" altLang="zh-CN" sz="2000" dirty="0" err="1">
                <a:latin typeface="+mn-ea"/>
                <a:ea typeface="+mn-ea"/>
              </a:rPr>
              <a:t>lamda</a:t>
            </a:r>
            <a:r>
              <a:rPr lang="zh-CN" altLang="en-US" sz="2000" dirty="0">
                <a:latin typeface="+mn-ea"/>
                <a:ea typeface="+mn-ea"/>
              </a:rPr>
              <a:t>表达式实现比较器。</a:t>
            </a:r>
            <a:endParaRPr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+mn-ea"/>
              <a:ea typeface="+mn-ea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+mn-ea"/>
                <a:ea typeface="+mn-ea"/>
              </a:rPr>
              <a:t>完成实验报告图书馆管理系统程序和实验报告。</a:t>
            </a:r>
            <a:endParaRPr kumimoji="1" lang="zh-CN" altLang="en-US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5416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1D37030A-69E8-D54B-8F99-8B7E0E2CC7DA}"/>
              </a:ext>
            </a:extLst>
          </p:cNvPr>
          <p:cNvSpPr txBox="1"/>
          <p:nvPr/>
        </p:nvSpPr>
        <p:spPr>
          <a:xfrm>
            <a:off x="107504" y="627534"/>
            <a:ext cx="88569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+mn-ea"/>
                <a:ea typeface="+mn-ea"/>
              </a:rPr>
              <a:t>内部类和外围类关系紧密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endParaRPr kumimoji="1" lang="en-US" altLang="zh-CN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zh-CN" altLang="en-US" dirty="0">
                <a:latin typeface="+mn-ea"/>
                <a:ea typeface="+mn-ea"/>
              </a:rPr>
              <a:t>内部类可以访问外围类的全部成员（属性和方法）；</a:t>
            </a:r>
            <a:endParaRPr lang="en-US" altLang="zh-CN" dirty="0">
              <a:latin typeface="+mn-ea"/>
              <a:ea typeface="+mn-ea"/>
            </a:endParaRPr>
          </a:p>
          <a:p>
            <a:pPr marL="800100" lvl="1" indent="-342900">
              <a:buFont typeface="Wingdings" pitchFamily="2" charset="2"/>
              <a:buChar char="Ø"/>
            </a:pPr>
            <a:endParaRPr lang="en-US" altLang="zh-CN" dirty="0">
              <a:latin typeface="+mn-ea"/>
              <a:ea typeface="+mn-ea"/>
            </a:endParaRPr>
          </a:p>
          <a:p>
            <a:pPr marL="800100" lvl="1" indent="-342900">
              <a:buFont typeface="Wingdings" pitchFamily="2" charset="2"/>
              <a:buChar char="Ø"/>
            </a:pPr>
            <a:r>
              <a:rPr kumimoji="1" lang="zh-CN" altLang="en-US" dirty="0">
                <a:latin typeface="+mn-ea"/>
                <a:ea typeface="+mn-ea"/>
              </a:rPr>
              <a:t>内部类对象不能单独创建，必须由外围类的对象来创建；</a:t>
            </a:r>
            <a:endParaRPr kumimoji="1" lang="en-US" altLang="zh-CN" dirty="0">
              <a:latin typeface="+mn-ea"/>
              <a:ea typeface="+mn-ea"/>
            </a:endParaRPr>
          </a:p>
          <a:p>
            <a:endParaRPr kumimoji="1"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B629E047-3CC7-1149-AE23-8D318AA89602}"/>
              </a:ext>
            </a:extLst>
          </p:cNvPr>
          <p:cNvSpPr/>
          <p:nvPr/>
        </p:nvSpPr>
        <p:spPr bwMode="auto">
          <a:xfrm>
            <a:off x="1403648" y="3075806"/>
            <a:ext cx="2880320" cy="172819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outer</a:t>
            </a: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A2D1002-C45B-4E46-AC44-4FB8828D932D}"/>
              </a:ext>
            </a:extLst>
          </p:cNvPr>
          <p:cNvSpPr/>
          <p:nvPr/>
        </p:nvSpPr>
        <p:spPr bwMode="auto">
          <a:xfrm>
            <a:off x="2195736" y="3723878"/>
            <a:ext cx="1296144" cy="720080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inner</a:t>
            </a:r>
            <a:endParaRPr kumimoji="1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DF374D82-6DB1-164E-82AF-8074A0E06111}"/>
              </a:ext>
            </a:extLst>
          </p:cNvPr>
          <p:cNvCxnSpPr/>
          <p:nvPr/>
        </p:nvCxnSpPr>
        <p:spPr bwMode="auto">
          <a:xfrm flipV="1">
            <a:off x="2987824" y="3566502"/>
            <a:ext cx="864096" cy="30139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FE2CA7F8-A530-0E4E-A2BD-5BCBBB311A77}"/>
              </a:ext>
            </a:extLst>
          </p:cNvPr>
          <p:cNvCxnSpPr/>
          <p:nvPr/>
        </p:nvCxnSpPr>
        <p:spPr bwMode="auto">
          <a:xfrm>
            <a:off x="2987824" y="4227934"/>
            <a:ext cx="1008112" cy="13065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868F8C49-F957-0248-AD58-172AB306B8EC}"/>
              </a:ext>
            </a:extLst>
          </p:cNvPr>
          <p:cNvSpPr txBox="1"/>
          <p:nvPr/>
        </p:nvSpPr>
        <p:spPr>
          <a:xfrm>
            <a:off x="4697240" y="3315637"/>
            <a:ext cx="3043112" cy="7078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sz="2000" dirty="0"/>
              <a:t>inner </a:t>
            </a:r>
            <a:r>
              <a:rPr kumimoji="1" lang="zh-CN" altLang="en-US" sz="2000" dirty="0"/>
              <a:t>对</a:t>
            </a:r>
            <a:r>
              <a:rPr lang="zh-CN" altLang="en-US" sz="2000" dirty="0"/>
              <a:t>于 </a:t>
            </a:r>
            <a:r>
              <a:rPr lang="en-US" altLang="zh-CN" sz="2000" dirty="0"/>
              <a:t>outer </a:t>
            </a:r>
            <a:r>
              <a:rPr lang="zh-CN" altLang="en-US" sz="2000" dirty="0"/>
              <a:t>以外的类没有单独存在的意义。</a:t>
            </a:r>
            <a:r>
              <a:rPr kumimoji="1" lang="en-US" altLang="zh-CN" sz="2000" dirty="0"/>
              <a:t> 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0771842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1D37030A-69E8-D54B-8F99-8B7E0E2CC7DA}"/>
              </a:ext>
            </a:extLst>
          </p:cNvPr>
          <p:cNvSpPr txBox="1"/>
          <p:nvPr/>
        </p:nvSpPr>
        <p:spPr>
          <a:xfrm>
            <a:off x="-169515" y="109824"/>
            <a:ext cx="8258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dirty="0">
                <a:latin typeface="+mn-ea"/>
                <a:ea typeface="+mn-ea"/>
              </a:rPr>
              <a:t>内部类可以访问外围类的全部成员</a:t>
            </a:r>
            <a:endParaRPr kumimoji="1" lang="en-US" altLang="zh-CN" dirty="0">
              <a:latin typeface="+mn-ea"/>
              <a:ea typeface="+mn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812EF1A-7F26-9B43-BB9B-C6EF45E16ADB}"/>
              </a:ext>
            </a:extLst>
          </p:cNvPr>
          <p:cNvSpPr/>
          <p:nvPr/>
        </p:nvSpPr>
        <p:spPr>
          <a:xfrm>
            <a:off x="467544" y="699542"/>
            <a:ext cx="84249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7F0055"/>
                </a:solidFill>
                <a:latin typeface="Helvetica" pitchFamily="2" charset="0"/>
              </a:rPr>
              <a:t>public</a:t>
            </a:r>
            <a:r>
              <a:rPr lang="en-US" altLang="zh-CN" sz="1800" dirty="0">
                <a:latin typeface="Helvetica" pitchFamily="2" charset="0"/>
              </a:rPr>
              <a:t> </a:t>
            </a:r>
            <a:r>
              <a:rPr lang="en-US" altLang="zh-CN" sz="1800" b="1" dirty="0">
                <a:solidFill>
                  <a:srgbClr val="7F0055"/>
                </a:solidFill>
                <a:latin typeface="Helvetica" pitchFamily="2" charset="0"/>
              </a:rPr>
              <a:t>class</a:t>
            </a:r>
            <a:r>
              <a:rPr lang="en-US" altLang="zh-CN" sz="1800" dirty="0">
                <a:latin typeface="Helvetica" pitchFamily="2" charset="0"/>
              </a:rPr>
              <a:t> </a:t>
            </a:r>
            <a:r>
              <a:rPr lang="en-US" altLang="zh-CN" sz="1800" dirty="0" err="1">
                <a:latin typeface="Helvetica" pitchFamily="2" charset="0"/>
              </a:rPr>
              <a:t>OuterClass</a:t>
            </a:r>
            <a:r>
              <a:rPr lang="en-US" altLang="zh-CN" sz="1800" dirty="0">
                <a:latin typeface="Helvetica" pitchFamily="2" charset="0"/>
              </a:rPr>
              <a:t> {</a:t>
            </a:r>
          </a:p>
          <a:p>
            <a:pPr lvl="1"/>
            <a:r>
              <a:rPr lang="en-US" altLang="zh-CN" sz="1800" b="1" dirty="0">
                <a:solidFill>
                  <a:srgbClr val="7F0055"/>
                </a:solidFill>
                <a:latin typeface="Helvetica" pitchFamily="2" charset="0"/>
              </a:rPr>
              <a:t>public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 </a:t>
            </a:r>
            <a:r>
              <a:rPr lang="en-US" altLang="zh-CN" sz="1800" b="1" dirty="0">
                <a:solidFill>
                  <a:srgbClr val="7F0055"/>
                </a:solidFill>
                <a:latin typeface="Helvetica" pitchFamily="2" charset="0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 </a:t>
            </a:r>
            <a:r>
              <a:rPr lang="en-US" altLang="zh-CN" sz="1800" dirty="0" err="1">
                <a:solidFill>
                  <a:srgbClr val="0000C0"/>
                </a:solidFill>
                <a:latin typeface="Helvetica" pitchFamily="2" charset="0"/>
              </a:rPr>
              <a:t>i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=0;</a:t>
            </a:r>
            <a:endParaRPr lang="en-US" altLang="zh-CN" sz="1800" dirty="0">
              <a:solidFill>
                <a:srgbClr val="7F0055"/>
              </a:solidFill>
              <a:latin typeface="Helvetica" pitchFamily="2" charset="0"/>
            </a:endParaRPr>
          </a:p>
          <a:p>
            <a:pPr lvl="1"/>
            <a:r>
              <a:rPr lang="en-US" altLang="zh-CN" sz="1800" b="1" dirty="0">
                <a:solidFill>
                  <a:srgbClr val="7F0055"/>
                </a:solidFill>
                <a:latin typeface="Helvetica" pitchFamily="2" charset="0"/>
              </a:rPr>
              <a:t>private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 </a:t>
            </a:r>
            <a:r>
              <a:rPr lang="en-US" altLang="zh-CN" sz="1800" b="1" dirty="0">
                <a:solidFill>
                  <a:srgbClr val="7F0055"/>
                </a:solidFill>
                <a:latin typeface="Helvetica" pitchFamily="2" charset="0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 </a:t>
            </a:r>
            <a:r>
              <a:rPr lang="en-US" altLang="zh-CN" sz="1800" dirty="0">
                <a:solidFill>
                  <a:srgbClr val="0000C0"/>
                </a:solidFill>
                <a:latin typeface="Helvetica" pitchFamily="2" charset="0"/>
              </a:rPr>
              <a:t>j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=1;</a:t>
            </a:r>
          </a:p>
          <a:p>
            <a:pPr lvl="1"/>
            <a:endParaRPr lang="en-US" altLang="zh-CN" sz="1800" dirty="0">
              <a:solidFill>
                <a:srgbClr val="7F0055"/>
              </a:solidFill>
              <a:latin typeface="Helvetica" pitchFamily="2" charset="0"/>
            </a:endParaRPr>
          </a:p>
          <a:p>
            <a:pPr lvl="1"/>
            <a:r>
              <a:rPr lang="en-US" altLang="zh-CN" sz="1800" b="1" dirty="0">
                <a:solidFill>
                  <a:srgbClr val="7F0055"/>
                </a:solidFill>
                <a:latin typeface="Helvetica" pitchFamily="2" charset="0"/>
              </a:rPr>
              <a:t>void</a:t>
            </a:r>
            <a:r>
              <a:rPr lang="en-US" altLang="zh-CN" sz="1800" dirty="0">
                <a:latin typeface="Helvetica" pitchFamily="2" charset="0"/>
              </a:rPr>
              <a:t> f2() {</a:t>
            </a:r>
          </a:p>
          <a:p>
            <a:pPr lvl="2"/>
            <a:r>
              <a:rPr lang="en-US" altLang="zh-CN" sz="1800" dirty="0" err="1">
                <a:solidFill>
                  <a:srgbClr val="000000"/>
                </a:solidFill>
                <a:latin typeface="Helvetica" pitchFamily="2" charset="0"/>
              </a:rPr>
              <a:t>System.</a:t>
            </a:r>
            <a:r>
              <a:rPr lang="en-US" altLang="zh-CN" sz="1800" b="1" i="1" dirty="0" err="1">
                <a:solidFill>
                  <a:srgbClr val="0000C0"/>
                </a:solidFill>
                <a:latin typeface="Helvetica" pitchFamily="2" charset="0"/>
              </a:rPr>
              <a:t>out</a:t>
            </a:r>
            <a:r>
              <a:rPr lang="en-US" altLang="zh-CN" sz="1800" dirty="0" err="1">
                <a:solidFill>
                  <a:srgbClr val="000000"/>
                </a:solidFill>
                <a:latin typeface="Helvetica" pitchFamily="2" charset="0"/>
              </a:rPr>
              <a:t>.printf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(</a:t>
            </a:r>
            <a:r>
              <a:rPr lang="en-US" altLang="zh-CN" sz="1800" dirty="0">
                <a:solidFill>
                  <a:srgbClr val="2A00FF"/>
                </a:solidFill>
                <a:latin typeface="Helvetica" pitchFamily="2" charset="0"/>
              </a:rPr>
              <a:t>"print in outer: </a:t>
            </a:r>
            <a:r>
              <a:rPr lang="en-US" altLang="zh-CN" sz="1800" dirty="0" err="1">
                <a:solidFill>
                  <a:srgbClr val="2A00FF"/>
                </a:solidFill>
                <a:latin typeface="Helvetica" pitchFamily="2" charset="0"/>
              </a:rPr>
              <a:t>i</a:t>
            </a:r>
            <a:r>
              <a:rPr lang="en-US" altLang="zh-CN" sz="1800" dirty="0">
                <a:solidFill>
                  <a:srgbClr val="2A00FF"/>
                </a:solidFill>
                <a:latin typeface="Helvetica" pitchFamily="2" charset="0"/>
              </a:rPr>
              <a:t>=%</a:t>
            </a:r>
            <a:r>
              <a:rPr lang="en-US" altLang="zh-CN" sz="1800" dirty="0" err="1">
                <a:solidFill>
                  <a:srgbClr val="2A00FF"/>
                </a:solidFill>
                <a:latin typeface="Helvetica" pitchFamily="2" charset="0"/>
              </a:rPr>
              <a:t>d,j</a:t>
            </a:r>
            <a:r>
              <a:rPr lang="en-US" altLang="zh-CN" sz="1800" dirty="0">
                <a:solidFill>
                  <a:srgbClr val="2A00FF"/>
                </a:solidFill>
                <a:latin typeface="Helvetica" pitchFamily="2" charset="0"/>
              </a:rPr>
              <a:t>=%d\n"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,</a:t>
            </a:r>
            <a:r>
              <a:rPr lang="en-US" altLang="zh-CN" sz="1800" dirty="0" err="1">
                <a:solidFill>
                  <a:srgbClr val="0000C0"/>
                </a:solidFill>
                <a:latin typeface="Helvetica" pitchFamily="2" charset="0"/>
              </a:rPr>
              <a:t>i</a:t>
            </a:r>
            <a:r>
              <a:rPr lang="en-US" altLang="zh-CN" sz="1800" dirty="0" err="1">
                <a:solidFill>
                  <a:srgbClr val="000000"/>
                </a:solidFill>
                <a:latin typeface="Helvetica" pitchFamily="2" charset="0"/>
              </a:rPr>
              <a:t>,</a:t>
            </a:r>
            <a:r>
              <a:rPr lang="en-US" altLang="zh-CN" sz="1800" dirty="0" err="1">
                <a:solidFill>
                  <a:srgbClr val="0000C0"/>
                </a:solidFill>
                <a:latin typeface="Helvetica" pitchFamily="2" charset="0"/>
              </a:rPr>
              <a:t>j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);</a:t>
            </a:r>
            <a:endParaRPr lang="en-US" altLang="zh-CN" sz="1800" dirty="0">
              <a:solidFill>
                <a:srgbClr val="2A00FF"/>
              </a:solidFill>
              <a:latin typeface="Helvetica" pitchFamily="2" charset="0"/>
            </a:endParaRPr>
          </a:p>
          <a:p>
            <a:pPr lvl="1"/>
            <a:r>
              <a:rPr lang="en-US" altLang="zh-CN" sz="1800" dirty="0">
                <a:latin typeface="Helvetica" pitchFamily="2" charset="0"/>
              </a:rPr>
              <a:t>}</a:t>
            </a:r>
          </a:p>
          <a:p>
            <a:pPr lvl="1"/>
            <a:endParaRPr lang="en-US" altLang="zh-CN" sz="1800" dirty="0">
              <a:latin typeface="Helvetica" pitchFamily="2" charset="0"/>
            </a:endParaRPr>
          </a:p>
          <a:p>
            <a:pPr lvl="1"/>
            <a:r>
              <a:rPr lang="en-US" altLang="zh-CN" sz="1800" b="1" dirty="0">
                <a:solidFill>
                  <a:srgbClr val="7F0055"/>
                </a:solidFill>
                <a:latin typeface="Helvetica" pitchFamily="2" charset="0"/>
              </a:rPr>
              <a:t>class</a:t>
            </a:r>
            <a:r>
              <a:rPr lang="en-US" altLang="zh-CN" sz="1800" dirty="0">
                <a:latin typeface="Helvetica" pitchFamily="2" charset="0"/>
              </a:rPr>
              <a:t> </a:t>
            </a:r>
            <a:r>
              <a:rPr lang="en-US" altLang="zh-CN" sz="1800" dirty="0" err="1">
                <a:latin typeface="Helvetica" pitchFamily="2" charset="0"/>
              </a:rPr>
              <a:t>InnerClass</a:t>
            </a:r>
            <a:r>
              <a:rPr lang="en-US" altLang="zh-CN" sz="1800" dirty="0">
                <a:latin typeface="Helvetica" pitchFamily="2" charset="0"/>
              </a:rPr>
              <a:t>{</a:t>
            </a:r>
          </a:p>
          <a:p>
            <a:pPr lvl="2"/>
            <a:r>
              <a:rPr lang="en-US" altLang="zh-CN" sz="1800" b="1" dirty="0">
                <a:solidFill>
                  <a:srgbClr val="7F0055"/>
                </a:solidFill>
                <a:latin typeface="Helvetica" pitchFamily="2" charset="0"/>
              </a:rPr>
              <a:t>void</a:t>
            </a:r>
            <a:r>
              <a:rPr lang="en-US" altLang="zh-CN" sz="1800" dirty="0">
                <a:latin typeface="Helvetica" pitchFamily="2" charset="0"/>
              </a:rPr>
              <a:t> f1() {</a:t>
            </a:r>
          </a:p>
          <a:p>
            <a:pPr lvl="3"/>
            <a:r>
              <a:rPr lang="en-US" altLang="zh-CN" sz="1800" dirty="0" err="1">
                <a:solidFill>
                  <a:srgbClr val="000000"/>
                </a:solidFill>
                <a:latin typeface="Helvetica" pitchFamily="2" charset="0"/>
              </a:rPr>
              <a:t>System.</a:t>
            </a:r>
            <a:r>
              <a:rPr lang="en-US" altLang="zh-CN" sz="1800" b="1" i="1" dirty="0" err="1">
                <a:solidFill>
                  <a:srgbClr val="0000C0"/>
                </a:solidFill>
                <a:latin typeface="Helvetica" pitchFamily="2" charset="0"/>
              </a:rPr>
              <a:t>out</a:t>
            </a:r>
            <a:r>
              <a:rPr lang="en-US" altLang="zh-CN" sz="1800" dirty="0" err="1">
                <a:solidFill>
                  <a:srgbClr val="000000"/>
                </a:solidFill>
                <a:latin typeface="Helvetica" pitchFamily="2" charset="0"/>
              </a:rPr>
              <a:t>.printf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(</a:t>
            </a:r>
            <a:r>
              <a:rPr lang="en-US" altLang="zh-CN" sz="1800" dirty="0">
                <a:solidFill>
                  <a:srgbClr val="2A00FF"/>
                </a:solidFill>
                <a:latin typeface="Helvetica" pitchFamily="2" charset="0"/>
              </a:rPr>
              <a:t>"print in inner: </a:t>
            </a:r>
            <a:r>
              <a:rPr lang="en-US" altLang="zh-CN" sz="1800" dirty="0" err="1">
                <a:solidFill>
                  <a:srgbClr val="2A00FF"/>
                </a:solidFill>
                <a:latin typeface="Helvetica" pitchFamily="2" charset="0"/>
              </a:rPr>
              <a:t>i</a:t>
            </a:r>
            <a:r>
              <a:rPr lang="en-US" altLang="zh-CN" sz="1800" dirty="0">
                <a:solidFill>
                  <a:srgbClr val="2A00FF"/>
                </a:solidFill>
                <a:latin typeface="Helvetica" pitchFamily="2" charset="0"/>
              </a:rPr>
              <a:t>=%</a:t>
            </a:r>
            <a:r>
              <a:rPr lang="en-US" altLang="zh-CN" sz="1800" dirty="0" err="1">
                <a:solidFill>
                  <a:srgbClr val="2A00FF"/>
                </a:solidFill>
                <a:latin typeface="Helvetica" pitchFamily="2" charset="0"/>
              </a:rPr>
              <a:t>d,j</a:t>
            </a:r>
            <a:r>
              <a:rPr lang="en-US" altLang="zh-CN" sz="1800" dirty="0">
                <a:solidFill>
                  <a:srgbClr val="2A00FF"/>
                </a:solidFill>
                <a:latin typeface="Helvetica" pitchFamily="2" charset="0"/>
              </a:rPr>
              <a:t>=%d\n"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,</a:t>
            </a:r>
            <a:r>
              <a:rPr lang="en-US" altLang="zh-CN" sz="1800" dirty="0" err="1">
                <a:solidFill>
                  <a:srgbClr val="0000C0"/>
                </a:solidFill>
                <a:latin typeface="Helvetica" pitchFamily="2" charset="0"/>
              </a:rPr>
              <a:t>i</a:t>
            </a:r>
            <a:r>
              <a:rPr lang="en-US" altLang="zh-CN" sz="1800" dirty="0">
                <a:solidFill>
                  <a:srgbClr val="0000C0"/>
                </a:solidFill>
                <a:latin typeface="Helvetica" pitchFamily="2" charset="0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, </a:t>
            </a:r>
            <a:r>
              <a:rPr lang="en-US" altLang="zh-CN" sz="1800" dirty="0">
                <a:solidFill>
                  <a:srgbClr val="0000C0"/>
                </a:solidFill>
                <a:latin typeface="Helvetica" pitchFamily="2" charset="0"/>
              </a:rPr>
              <a:t>j</a:t>
            </a:r>
            <a:r>
              <a:rPr lang="en-US" altLang="zh-CN" sz="1800" dirty="0">
                <a:solidFill>
                  <a:srgbClr val="000000"/>
                </a:solidFill>
                <a:latin typeface="Helvetica" pitchFamily="2" charset="0"/>
              </a:rPr>
              <a:t>);</a:t>
            </a:r>
            <a:endParaRPr lang="en-US" altLang="zh-CN" sz="1800" dirty="0">
              <a:solidFill>
                <a:srgbClr val="2A00FF"/>
              </a:solidFill>
              <a:latin typeface="Helvetica" pitchFamily="2" charset="0"/>
            </a:endParaRPr>
          </a:p>
          <a:p>
            <a:pPr lvl="3"/>
            <a:r>
              <a:rPr lang="en-US" altLang="zh-CN" sz="1800" dirty="0">
                <a:latin typeface="Helvetica" pitchFamily="2" charset="0"/>
              </a:rPr>
              <a:t>f2();</a:t>
            </a:r>
          </a:p>
          <a:p>
            <a:pPr lvl="2"/>
            <a:r>
              <a:rPr lang="en-US" altLang="zh-CN" sz="1800" dirty="0">
                <a:latin typeface="Helvetica" pitchFamily="2" charset="0"/>
              </a:rPr>
              <a:t>}</a:t>
            </a:r>
          </a:p>
          <a:p>
            <a:pPr lvl="1"/>
            <a:r>
              <a:rPr lang="en-US" altLang="zh-CN" sz="1800" dirty="0">
                <a:latin typeface="Helvetica" pitchFamily="2" charset="0"/>
              </a:rPr>
              <a:t>}</a:t>
            </a:r>
          </a:p>
          <a:p>
            <a:r>
              <a:rPr lang="en-US" altLang="zh-CN" sz="1800" dirty="0">
                <a:latin typeface="Helvetica" pitchFamily="2" charset="0"/>
              </a:rPr>
              <a:t>}</a:t>
            </a:r>
            <a:endParaRPr lang="en-US" altLang="zh-CN" sz="1800" dirty="0">
              <a:effectLst/>
              <a:latin typeface="Helvetica" pitchFamily="2" charset="0"/>
            </a:endParaRPr>
          </a:p>
        </p:txBody>
      </p:sp>
      <p:cxnSp>
        <p:nvCxnSpPr>
          <p:cNvPr id="4" name="曲线连接符 3">
            <a:extLst>
              <a:ext uri="{FF2B5EF4-FFF2-40B4-BE49-F238E27FC236}">
                <a16:creationId xmlns:a16="http://schemas.microsoft.com/office/drawing/2014/main" id="{27D7338F-5C2F-DC75-B9DA-2E6F94E7FCAD}"/>
              </a:ext>
            </a:extLst>
          </p:cNvPr>
          <p:cNvCxnSpPr/>
          <p:nvPr/>
        </p:nvCxnSpPr>
        <p:spPr bwMode="auto">
          <a:xfrm rot="10800000">
            <a:off x="2483768" y="1275606"/>
            <a:ext cx="4176464" cy="2232248"/>
          </a:xfrm>
          <a:prstGeom prst="curvedConnector3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曲线连接符 5">
            <a:extLst>
              <a:ext uri="{FF2B5EF4-FFF2-40B4-BE49-F238E27FC236}">
                <a16:creationId xmlns:a16="http://schemas.microsoft.com/office/drawing/2014/main" id="{F0835040-A765-2C50-D490-715AE5A194E3}"/>
              </a:ext>
            </a:extLst>
          </p:cNvPr>
          <p:cNvCxnSpPr/>
          <p:nvPr/>
        </p:nvCxnSpPr>
        <p:spPr bwMode="auto">
          <a:xfrm rot="16200000" flipV="1">
            <a:off x="899592" y="2787774"/>
            <a:ext cx="1872208" cy="432048"/>
          </a:xfrm>
          <a:prstGeom prst="curvedConnector3">
            <a:avLst>
              <a:gd name="adj1" fmla="val -6403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DABA958-4AB9-A35D-CD5C-0043BA990C44}"/>
              </a:ext>
            </a:extLst>
          </p:cNvPr>
          <p:cNvGrpSpPr/>
          <p:nvPr/>
        </p:nvGrpSpPr>
        <p:grpSpPr>
          <a:xfrm>
            <a:off x="539552" y="2931790"/>
            <a:ext cx="7653205" cy="1656184"/>
            <a:chOff x="539552" y="2931790"/>
            <a:chExt cx="7653205" cy="1656184"/>
          </a:xfrm>
        </p:grpSpPr>
        <p:sp>
          <p:nvSpPr>
            <p:cNvPr id="8" name="圆角矩形 7">
              <a:extLst>
                <a:ext uri="{FF2B5EF4-FFF2-40B4-BE49-F238E27FC236}">
                  <a16:creationId xmlns:a16="http://schemas.microsoft.com/office/drawing/2014/main" id="{8E01C422-0E03-BB48-A42A-B329AA12DDD5}"/>
                </a:ext>
              </a:extLst>
            </p:cNvPr>
            <p:cNvSpPr/>
            <p:nvPr/>
          </p:nvSpPr>
          <p:spPr bwMode="auto">
            <a:xfrm>
              <a:off x="539552" y="2931790"/>
              <a:ext cx="6840760" cy="1656184"/>
            </a:xfrm>
            <a:prstGeom prst="roundRect">
              <a:avLst/>
            </a:prstGeom>
            <a:solidFill>
              <a:schemeClr val="accent1">
                <a:alpha val="22514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2DBAA90-5392-43AB-D683-7756824D6FA2}"/>
                </a:ext>
              </a:extLst>
            </p:cNvPr>
            <p:cNvSpPr txBox="1"/>
            <p:nvPr/>
          </p:nvSpPr>
          <p:spPr>
            <a:xfrm>
              <a:off x="7376508" y="3579862"/>
              <a:ext cx="8162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inner</a:t>
              </a:r>
              <a:endParaRPr kumimoji="1" lang="zh-CN" altLang="en-US" dirty="0"/>
            </a:p>
          </p:txBody>
        </p:sp>
      </p:grpSp>
      <p:sp>
        <p:nvSpPr>
          <p:cNvPr id="12" name="圆角矩形标注 11">
            <a:extLst>
              <a:ext uri="{FF2B5EF4-FFF2-40B4-BE49-F238E27FC236}">
                <a16:creationId xmlns:a16="http://schemas.microsoft.com/office/drawing/2014/main" id="{66D7B9B6-E8D5-0D2F-86B2-AF52D3740629}"/>
              </a:ext>
            </a:extLst>
          </p:cNvPr>
          <p:cNvSpPr/>
          <p:nvPr/>
        </p:nvSpPr>
        <p:spPr bwMode="auto">
          <a:xfrm>
            <a:off x="5539475" y="269138"/>
            <a:ext cx="2653282" cy="1294500"/>
          </a:xfrm>
          <a:prstGeom prst="wedgeRoundRectCallout">
            <a:avLst>
              <a:gd name="adj1" fmla="val 43072"/>
              <a:gd name="adj2" fmla="val 218321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1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不是外部类对象，却</a:t>
            </a:r>
            <a:endParaRPr kumimoji="1" lang="en-US" altLang="zh-CN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rPr>
              <a:t>完全可以访问外象。</a:t>
            </a:r>
            <a:endParaRPr kumimoji="1" lang="en-US" altLang="zh-CN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1800" b="1" dirty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rPr>
              <a:t>内部类对象可以看作</a:t>
            </a:r>
            <a:endParaRPr lang="en-US" altLang="zh-CN" sz="1800" b="1" dirty="0">
              <a:solidFill>
                <a:schemeClr val="tx1"/>
              </a:solidFill>
              <a:latin typeface="Times New Roman" pitchFamily="18" charset="0"/>
              <a:ea typeface="宋体" pitchFamily="2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800" b="1" dirty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rPr>
              <a:t>是外部类对象的代理</a:t>
            </a:r>
            <a:endParaRPr kumimoji="1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78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1D37030A-69E8-D54B-8F99-8B7E0E2CC7DA}"/>
              </a:ext>
            </a:extLst>
          </p:cNvPr>
          <p:cNvSpPr txBox="1"/>
          <p:nvPr/>
        </p:nvSpPr>
        <p:spPr>
          <a:xfrm>
            <a:off x="-180528" y="99377"/>
            <a:ext cx="8258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dirty="0">
                <a:latin typeface="+mn-ea"/>
                <a:ea typeface="+mn-ea"/>
              </a:rPr>
              <a:t>内部类对象必须通过外围类创建</a:t>
            </a:r>
            <a:endParaRPr kumimoji="1" lang="en-US" altLang="zh-CN" dirty="0">
              <a:latin typeface="+mn-ea"/>
              <a:ea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796CE3-06BD-A144-97CD-052055AC86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47" y="582788"/>
            <a:ext cx="7898853" cy="4273557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C3D9FDA-AFE5-8348-969E-D5689756D02B}"/>
              </a:ext>
            </a:extLst>
          </p:cNvPr>
          <p:cNvGrpSpPr/>
          <p:nvPr/>
        </p:nvGrpSpPr>
        <p:grpSpPr>
          <a:xfrm>
            <a:off x="1187624" y="4099047"/>
            <a:ext cx="8001677" cy="461665"/>
            <a:chOff x="1187624" y="4099047"/>
            <a:chExt cx="8001677" cy="461665"/>
          </a:xfrm>
        </p:grpSpPr>
        <p:cxnSp>
          <p:nvCxnSpPr>
            <p:cNvPr id="6" name="直线连接符 5">
              <a:extLst>
                <a:ext uri="{FF2B5EF4-FFF2-40B4-BE49-F238E27FC236}">
                  <a16:creationId xmlns:a16="http://schemas.microsoft.com/office/drawing/2014/main" id="{CACC0E21-FC73-7047-AC66-DC38917053F0}"/>
                </a:ext>
              </a:extLst>
            </p:cNvPr>
            <p:cNvCxnSpPr/>
            <p:nvPr/>
          </p:nvCxnSpPr>
          <p:spPr bwMode="auto">
            <a:xfrm>
              <a:off x="1187624" y="4443958"/>
              <a:ext cx="3816424" cy="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498DD88-1626-0948-AE81-A5958158DA16}"/>
                </a:ext>
              </a:extLst>
            </p:cNvPr>
            <p:cNvSpPr txBox="1"/>
            <p:nvPr/>
          </p:nvSpPr>
          <p:spPr>
            <a:xfrm>
              <a:off x="5292080" y="4099047"/>
              <a:ext cx="38972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</a:rPr>
                <a:t>不允许单独创建内部类对象</a:t>
              </a:r>
              <a:endParaRPr kumimoji="1" lang="zh-CN" altLang="en-US" b="1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46215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1D37030A-69E8-D54B-8F99-8B7E0E2CC7DA}"/>
              </a:ext>
            </a:extLst>
          </p:cNvPr>
          <p:cNvSpPr txBox="1"/>
          <p:nvPr/>
        </p:nvSpPr>
        <p:spPr>
          <a:xfrm>
            <a:off x="-180528" y="99377"/>
            <a:ext cx="8258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dirty="0">
                <a:latin typeface="+mn-ea"/>
                <a:ea typeface="+mn-ea"/>
              </a:rPr>
              <a:t>内部类创建方式一：</a:t>
            </a:r>
            <a:r>
              <a:rPr lang="en-US" altLang="zh-CN" dirty="0">
                <a:latin typeface="+mn-ea"/>
              </a:rPr>
              <a:t> </a:t>
            </a:r>
            <a:r>
              <a:rPr lang="zh-CN" altLang="en-US" b="1" dirty="0">
                <a:solidFill>
                  <a:srgbClr val="FFFF00"/>
                </a:solidFill>
                <a:latin typeface="Courier" pitchFamily="2" charset="0"/>
              </a:rPr>
              <a:t>外部对象</a:t>
            </a:r>
            <a:r>
              <a:rPr lang="en-US" altLang="zh-CN" dirty="0">
                <a:solidFill>
                  <a:srgbClr val="FFFF00"/>
                </a:solidFill>
                <a:latin typeface="Courier" pitchFamily="2" charset="0"/>
              </a:rPr>
              <a:t>.</a:t>
            </a:r>
            <a:r>
              <a:rPr lang="en-US" altLang="zh-CN" b="1" dirty="0">
                <a:solidFill>
                  <a:srgbClr val="FFFF00"/>
                </a:solidFill>
                <a:latin typeface="Courier" pitchFamily="2" charset="0"/>
              </a:rPr>
              <a:t>new</a:t>
            </a:r>
            <a:r>
              <a:rPr lang="en-US" altLang="zh-CN" dirty="0">
                <a:solidFill>
                  <a:srgbClr val="FFFF00"/>
                </a:solidFill>
                <a:latin typeface="Courier" pitchFamily="2" charset="0"/>
              </a:rPr>
              <a:t>  </a:t>
            </a:r>
            <a:r>
              <a:rPr lang="zh-CN" altLang="en-US" dirty="0">
                <a:latin typeface="+mn-ea"/>
              </a:rPr>
              <a:t>操作符</a:t>
            </a:r>
            <a:endParaRPr kumimoji="1" lang="en-US" altLang="zh-CN" dirty="0">
              <a:latin typeface="+mn-ea"/>
              <a:ea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1ADC55-6B05-044D-8F42-BD89F1082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843557"/>
            <a:ext cx="8568952" cy="420056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02FD349-4EF0-894D-AA29-E62FD8A8DE14}"/>
              </a:ext>
            </a:extLst>
          </p:cNvPr>
          <p:cNvSpPr txBox="1"/>
          <p:nvPr/>
        </p:nvSpPr>
        <p:spPr>
          <a:xfrm>
            <a:off x="4621756" y="1059582"/>
            <a:ext cx="4283968" cy="46166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类名：</a:t>
            </a:r>
            <a:r>
              <a:rPr kumimoji="1" lang="en-US" altLang="zh-CN" dirty="0" err="1"/>
              <a:t>OuterClass.InnerClass</a:t>
            </a:r>
            <a:endParaRPr kumimoji="1" lang="zh-CN" altLang="en-US" dirty="0"/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07566278-6FB9-B941-A01E-2F532AECD872}"/>
              </a:ext>
            </a:extLst>
          </p:cNvPr>
          <p:cNvCxnSpPr/>
          <p:nvPr/>
        </p:nvCxnSpPr>
        <p:spPr bwMode="auto">
          <a:xfrm>
            <a:off x="4139952" y="4659982"/>
            <a:ext cx="144016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217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1D37030A-69E8-D54B-8F99-8B7E0E2CC7DA}"/>
              </a:ext>
            </a:extLst>
          </p:cNvPr>
          <p:cNvSpPr txBox="1"/>
          <p:nvPr/>
        </p:nvSpPr>
        <p:spPr>
          <a:xfrm>
            <a:off x="-180528" y="99377"/>
            <a:ext cx="8258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dirty="0">
                <a:latin typeface="+mn-ea"/>
                <a:ea typeface="+mn-ea"/>
              </a:rPr>
              <a:t>内部类创建方式二：由所属的外部类来创建对象</a:t>
            </a:r>
            <a:endParaRPr kumimoji="1" lang="en-US" altLang="zh-CN" dirty="0">
              <a:latin typeface="+mn-ea"/>
              <a:ea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33C12E-A8F9-734B-8B9D-64E83D0BE1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627534"/>
            <a:ext cx="8496944" cy="435086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5E4E566-3C50-7607-9845-5F1ACCA85609}"/>
              </a:ext>
            </a:extLst>
          </p:cNvPr>
          <p:cNvSpPr txBox="1"/>
          <p:nvPr/>
        </p:nvSpPr>
        <p:spPr>
          <a:xfrm>
            <a:off x="5436096" y="1059582"/>
            <a:ext cx="2954655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dirty="0"/>
              <a:t>内部类的对象必须</a:t>
            </a:r>
            <a:endParaRPr kumimoji="1" lang="en-US" altLang="zh-CN" dirty="0"/>
          </a:p>
          <a:p>
            <a:r>
              <a:rPr kumimoji="1" lang="zh-CN" altLang="en-US" dirty="0"/>
              <a:t>依附于一个外部对象</a:t>
            </a:r>
          </a:p>
        </p:txBody>
      </p:sp>
    </p:spTree>
    <p:extLst>
      <p:ext uri="{BB962C8B-B14F-4D97-AF65-F5344CB8AC3E}">
        <p14:creationId xmlns:p14="http://schemas.microsoft.com/office/powerpoint/2010/main" val="2175074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CF314C-187B-384F-B163-6C3879D381C8}"/>
              </a:ext>
            </a:extLst>
          </p:cNvPr>
          <p:cNvSpPr txBox="1"/>
          <p:nvPr/>
        </p:nvSpPr>
        <p:spPr>
          <a:xfrm>
            <a:off x="323528" y="483518"/>
            <a:ext cx="8640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内部类</a:t>
            </a:r>
            <a:r>
              <a:rPr kumimoji="1" lang="zh-CN" altLang="en-US" dirty="0">
                <a:latin typeface="+mn-ea"/>
                <a:ea typeface="+mn-ea"/>
              </a:rPr>
              <a:t>应用</a:t>
            </a:r>
            <a:r>
              <a:rPr kumimoji="1" lang="en-US" altLang="zh-CN" dirty="0">
                <a:latin typeface="+mn-ea"/>
                <a:ea typeface="+mn-ea"/>
              </a:rPr>
              <a:t>-</a:t>
            </a:r>
            <a:r>
              <a:rPr lang="zh-CN" altLang="en-US" dirty="0"/>
              <a:t>智能家居</a:t>
            </a:r>
            <a:endParaRPr kumimoji="1" lang="en-US" altLang="zh-CN" dirty="0">
              <a:latin typeface="+mn-ea"/>
              <a:ea typeface="+mn-ea"/>
            </a:endParaRPr>
          </a:p>
          <a:p>
            <a:endParaRPr kumimoji="1" lang="en-US" altLang="zh-CN" dirty="0"/>
          </a:p>
          <a:p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C1E2519-5B4E-ED40-8DB1-98702C361417}"/>
              </a:ext>
            </a:extLst>
          </p:cNvPr>
          <p:cNvSpPr txBox="1"/>
          <p:nvPr/>
        </p:nvSpPr>
        <p:spPr>
          <a:xfrm>
            <a:off x="297489" y="1225129"/>
            <a:ext cx="49425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智能家居</a:t>
            </a:r>
            <a:r>
              <a:rPr lang="zh-CN" altLang="en-US" sz="2000" i="1" dirty="0"/>
              <a:t>（</a:t>
            </a:r>
            <a:r>
              <a:rPr lang="en-US" altLang="zh-CN" sz="2000" i="1" dirty="0"/>
              <a:t>smart home, home automation</a:t>
            </a:r>
            <a:r>
              <a:rPr lang="zh-CN" altLang="en-US" sz="2000" i="1" dirty="0"/>
              <a:t>）</a:t>
            </a:r>
            <a:r>
              <a:rPr lang="zh-CN" altLang="en-US" sz="2000" dirty="0"/>
              <a:t>是以住宅为平台，利用</a:t>
            </a:r>
            <a:r>
              <a:rPr lang="zh-CN" altLang="en-US" sz="2000" dirty="0">
                <a:hlinkClick r:id="rId2"/>
              </a:rPr>
              <a:t>综合布线</a:t>
            </a:r>
            <a:r>
              <a:rPr lang="zh-CN" altLang="en-US" sz="2000" dirty="0"/>
              <a:t>技术、</a:t>
            </a:r>
            <a:r>
              <a:rPr lang="zh-CN" altLang="en-US" sz="2000" dirty="0">
                <a:hlinkClick r:id="rId3"/>
              </a:rPr>
              <a:t>网络通信</a:t>
            </a:r>
            <a:r>
              <a:rPr lang="zh-CN" altLang="en-US" sz="2000" dirty="0"/>
              <a:t>技术、 </a:t>
            </a:r>
            <a:r>
              <a:rPr lang="zh-CN" altLang="en-US" sz="2000" dirty="0">
                <a:hlinkClick r:id="rId4"/>
              </a:rPr>
              <a:t>安全防范技术</a:t>
            </a:r>
            <a:r>
              <a:rPr lang="zh-CN" altLang="en-US" sz="2000" dirty="0"/>
              <a:t>、</a:t>
            </a:r>
            <a:r>
              <a:rPr lang="zh-CN" altLang="en-US" sz="2000" dirty="0">
                <a:hlinkClick r:id="rId5"/>
              </a:rPr>
              <a:t>自动控制技术</a:t>
            </a:r>
            <a:r>
              <a:rPr lang="zh-CN" altLang="en-US" sz="2000" dirty="0"/>
              <a:t>、音视频技术将家居生活有关的设施集成，构建高效的住宅设施与家庭日程事务的管理系统，提升家居安全性、便利性、舒适性、艺术性，并实现环保节能的居住环境</a:t>
            </a:r>
            <a:endParaRPr kumimoji="1"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0979B89-E76C-7B43-BBF7-270E6A3EF1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577" y="1294094"/>
            <a:ext cx="2687326" cy="216556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6B79567-2DBC-3D4C-BD9F-BB2636843612}"/>
              </a:ext>
            </a:extLst>
          </p:cNvPr>
          <p:cNvSpPr txBox="1"/>
          <p:nvPr/>
        </p:nvSpPr>
        <p:spPr>
          <a:xfrm>
            <a:off x="787824" y="3936136"/>
            <a:ext cx="77123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+mn-ea"/>
                <a:ea typeface="+mn-ea"/>
              </a:rPr>
              <a:t>解决方案：设计控制</a:t>
            </a:r>
            <a:r>
              <a:rPr kumimoji="1" lang="zh-CN" altLang="en-US" dirty="0">
                <a:latin typeface="+mn-ea"/>
                <a:ea typeface="+mn-ea"/>
              </a:rPr>
              <a:t>接口规范，每个</a:t>
            </a:r>
            <a:r>
              <a:rPr kumimoji="1" lang="zh-CN" altLang="en-US">
                <a:latin typeface="+mn-ea"/>
                <a:ea typeface="+mn-ea"/>
              </a:rPr>
              <a:t>电器实现改接口</a:t>
            </a:r>
            <a:r>
              <a:rPr kumimoji="1" lang="zh-CN" altLang="en-US" dirty="0">
                <a:latin typeface="+mn-ea"/>
                <a:ea typeface="+mn-ea"/>
              </a:rPr>
              <a:t>，</a:t>
            </a:r>
            <a:endParaRPr kumimoji="1" lang="en-US" altLang="zh-CN" dirty="0">
              <a:latin typeface="+mn-ea"/>
              <a:ea typeface="+mn-ea"/>
            </a:endParaRPr>
          </a:p>
          <a:p>
            <a:pPr algn="ctr"/>
            <a:r>
              <a:rPr kumimoji="1" lang="zh-CN" altLang="en-US" dirty="0">
                <a:latin typeface="+mn-ea"/>
                <a:ea typeface="+mn-ea"/>
              </a:rPr>
              <a:t>提供通用</a:t>
            </a:r>
            <a:r>
              <a:rPr kumimoji="1" lang="en-US" altLang="zh-CN" dirty="0">
                <a:latin typeface="+mn-ea"/>
                <a:ea typeface="+mn-ea"/>
              </a:rPr>
              <a:t>APP</a:t>
            </a:r>
            <a:r>
              <a:rPr kumimoji="1" lang="zh-CN" altLang="en-US" dirty="0">
                <a:latin typeface="+mn-ea"/>
                <a:ea typeface="+mn-ea"/>
              </a:rPr>
              <a:t>控制各个电器。</a:t>
            </a:r>
          </a:p>
        </p:txBody>
      </p:sp>
    </p:spTree>
    <p:extLst>
      <p:ext uri="{BB962C8B-B14F-4D97-AF65-F5344CB8AC3E}">
        <p14:creationId xmlns:p14="http://schemas.microsoft.com/office/powerpoint/2010/main" val="111180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chap3.8"/>
</p:tagLst>
</file>

<file path=ppt/theme/theme1.xml><?xml version="1.0" encoding="utf-8"?>
<a:theme xmlns:a="http://schemas.openxmlformats.org/drawingml/2006/main" name="sj">
  <a:themeElements>
    <a:clrScheme name="sj 10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66"/>
      </a:folHlink>
    </a:clrScheme>
    <a:fontScheme name="气流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sj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j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FF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9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FF0066"/>
        </a:hlink>
        <a:folHlink>
          <a:srgbClr val="FF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j 10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0000FF"/>
        </a:hlink>
        <a:folHlink>
          <a:srgbClr val="FF00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G:\Documents and Settings\sj\Application Data\Microsoft\Templates\sj.pot</Template>
  <TotalTime>8449</TotalTime>
  <Words>1465</Words>
  <Application>Microsoft Macintosh PowerPoint</Application>
  <PresentationFormat>全屏显示(16:9)</PresentationFormat>
  <Paragraphs>219</Paragraphs>
  <Slides>34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6" baseType="lpstr">
      <vt:lpstr>方正姚体</vt:lpstr>
      <vt:lpstr>FangSong</vt:lpstr>
      <vt:lpstr>SimHei</vt:lpstr>
      <vt:lpstr>微软雅黑</vt:lpstr>
      <vt:lpstr>Arial</vt:lpstr>
      <vt:lpstr>Courier</vt:lpstr>
      <vt:lpstr>Helvetica</vt:lpstr>
      <vt:lpstr>Impact</vt:lpstr>
      <vt:lpstr>Times New Roman</vt:lpstr>
      <vt:lpstr>Trebuchet MS</vt:lpstr>
      <vt:lpstr>Wingdings</vt:lpstr>
      <vt:lpstr>sj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为什么用内部类？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hhit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chap3.8</dc:title>
  <dc:creator>sj</dc:creator>
  <cp:lastModifiedBy>Microsoft Office User</cp:lastModifiedBy>
  <cp:revision>499</cp:revision>
  <cp:lastPrinted>2014-09-03T11:32:20Z</cp:lastPrinted>
  <dcterms:created xsi:type="dcterms:W3CDTF">2003-08-02T07:43:01Z</dcterms:created>
  <dcterms:modified xsi:type="dcterms:W3CDTF">2024-05-14T07:45:49Z</dcterms:modified>
</cp:coreProperties>
</file>

<file path=docProps/thumbnail.jpeg>
</file>